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56" r:id="rId2"/>
    <p:sldId id="260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08788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86" d="100"/>
          <a:sy n="86" d="100"/>
        </p:scale>
        <p:origin x="-121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3930" y="-84"/>
      </p:cViewPr>
      <p:guideLst>
        <p:guide orient="horz" pos="3128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CD22CF-7285-4039-97C3-332C0F13323F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FC7C0121-020F-4B56-B126-E370CD1CA2E2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Зарегистрированным кандидатом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2E5BC864-FF16-4CFB-BF2D-BC741B570BE8}" type="parTrans" cxnId="{BC239650-DFE8-414E-954C-7A80D4D74F08}">
      <dgm:prSet/>
      <dgm:spPr/>
      <dgm:t>
        <a:bodyPr/>
        <a:lstStyle/>
        <a:p>
          <a:endParaRPr lang="ru-RU"/>
        </a:p>
      </dgm:t>
    </dgm:pt>
    <dgm:pt modelId="{512FC0FD-D915-42E0-BAE9-2DB69BF80F52}" type="sibTrans" cxnId="{BC239650-DFE8-414E-954C-7A80D4D74F08}">
      <dgm:prSet/>
      <dgm:spPr/>
      <dgm:t>
        <a:bodyPr/>
        <a:lstStyle/>
        <a:p>
          <a:endParaRPr lang="ru-RU"/>
        </a:p>
      </dgm:t>
    </dgm:pt>
    <dgm:pt modelId="{27410DB0-083F-4BF0-9764-A5F5A52CCB18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- Избирательным объединением, выдвинувшим зарегистрированного кандидата (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ов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836D8C3A-629C-4A30-9496-7401FA24C876}" type="parTrans" cxnId="{F77E2DDB-DF2B-4CE2-9846-7548EFF1AA47}">
      <dgm:prSet/>
      <dgm:spPr/>
      <dgm:t>
        <a:bodyPr/>
        <a:lstStyle/>
        <a:p>
          <a:endParaRPr lang="ru-RU"/>
        </a:p>
      </dgm:t>
    </dgm:pt>
    <dgm:pt modelId="{3AFE7961-72F2-48D2-8013-500E2806BE73}" type="sibTrans" cxnId="{F77E2DDB-DF2B-4CE2-9846-7548EFF1AA47}">
      <dgm:prSet/>
      <dgm:spPr/>
      <dgm:t>
        <a:bodyPr/>
        <a:lstStyle/>
        <a:p>
          <a:endParaRPr lang="ru-RU"/>
        </a:p>
      </dgm:t>
    </dgm:pt>
    <dgm:pt modelId="{C095DB71-163A-49B7-8A96-00B9465C2C83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- Избирательным объединением, зарегистрировавшим список кандидатов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C923F95A-900A-4FF5-99AA-C3C2F4DD30C5}" type="parTrans" cxnId="{B3AA274C-7459-4BFF-BC8C-9576D8FA9543}">
      <dgm:prSet/>
      <dgm:spPr/>
      <dgm:t>
        <a:bodyPr/>
        <a:lstStyle/>
        <a:p>
          <a:endParaRPr lang="ru-RU"/>
        </a:p>
      </dgm:t>
    </dgm:pt>
    <dgm:pt modelId="{DE102E7D-AA9C-4F01-AA12-901DBA027472}" type="sibTrans" cxnId="{B3AA274C-7459-4BFF-BC8C-9576D8FA9543}">
      <dgm:prSet/>
      <dgm:spPr/>
      <dgm:t>
        <a:bodyPr/>
        <a:lstStyle/>
        <a:p>
          <a:endParaRPr lang="ru-RU"/>
        </a:p>
      </dgm:t>
    </dgm:pt>
    <dgm:pt modelId="{CA05B67B-44AF-4C11-9AAD-3A91CCA19095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- Иными общественными объединениями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E175375-AC8B-43CF-97F2-1FD842B7586B}" type="parTrans" cxnId="{522283C7-D8E7-4B30-880D-3851067941BD}">
      <dgm:prSet/>
      <dgm:spPr/>
      <dgm:t>
        <a:bodyPr/>
        <a:lstStyle/>
        <a:p>
          <a:endParaRPr lang="ru-RU"/>
        </a:p>
      </dgm:t>
    </dgm:pt>
    <dgm:pt modelId="{51E5B1CD-7C47-4782-9277-88FC211FC123}" type="sibTrans" cxnId="{522283C7-D8E7-4B30-880D-3851067941BD}">
      <dgm:prSet/>
      <dgm:spPr/>
      <dgm:t>
        <a:bodyPr/>
        <a:lstStyle/>
        <a:p>
          <a:endParaRPr lang="ru-RU"/>
        </a:p>
      </dgm:t>
    </dgm:pt>
    <dgm:pt modelId="{338C9870-DFF3-402B-9EC5-B794AB661F0B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- Субъектами общественного контроля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EEA916F4-7DBC-4F8C-8C85-710548D99E6E}" type="parTrans" cxnId="{1811C5E2-6C50-4BB2-9B50-A2B8AFBE5177}">
      <dgm:prSet/>
      <dgm:spPr/>
      <dgm:t>
        <a:bodyPr/>
        <a:lstStyle/>
        <a:p>
          <a:endParaRPr lang="ru-RU"/>
        </a:p>
      </dgm:t>
    </dgm:pt>
    <dgm:pt modelId="{32CD637D-38AB-47EA-A71C-1A2C96E53362}" type="sibTrans" cxnId="{1811C5E2-6C50-4BB2-9B50-A2B8AFBE5177}">
      <dgm:prSet/>
      <dgm:spPr/>
      <dgm:t>
        <a:bodyPr/>
        <a:lstStyle/>
        <a:p>
          <a:endParaRPr lang="ru-RU"/>
        </a:p>
      </dgm:t>
    </dgm:pt>
    <dgm:pt modelId="{10CB6B68-B23E-4ED0-92D6-C44BB9381821}" type="pres">
      <dgm:prSet presAssocID="{C2CD22CF-7285-4039-97C3-332C0F13323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A151F9-E6A5-4294-A5CA-087584C18528}" type="pres">
      <dgm:prSet presAssocID="{FC7C0121-020F-4B56-B126-E370CD1CA2E2}" presName="node" presStyleLbl="node1" presStyleIdx="0" presStyleCnt="5" custScaleY="115185" custLinFactNeighborX="3202" custLinFactNeighborY="-125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056A8B-F85E-4B9A-B9B6-3541A19A7416}" type="pres">
      <dgm:prSet presAssocID="{512FC0FD-D915-42E0-BAE9-2DB69BF80F52}" presName="sibTrans" presStyleCnt="0"/>
      <dgm:spPr/>
    </dgm:pt>
    <dgm:pt modelId="{95BDE2FF-B7E4-4828-9535-A1F14B0C8B19}" type="pres">
      <dgm:prSet presAssocID="{27410DB0-083F-4BF0-9764-A5F5A52CCB18}" presName="node" presStyleLbl="node1" presStyleIdx="1" presStyleCnt="5" custScaleY="114664" custLinFactNeighborX="-399" custLinFactNeighborY="-127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597A1F-5E3B-4A74-A9E3-2E047E02D704}" type="pres">
      <dgm:prSet presAssocID="{3AFE7961-72F2-48D2-8013-500E2806BE73}" presName="sibTrans" presStyleCnt="0"/>
      <dgm:spPr/>
    </dgm:pt>
    <dgm:pt modelId="{38D0EB78-1479-4919-A78B-0C4A9BB6CE84}" type="pres">
      <dgm:prSet presAssocID="{C095DB71-163A-49B7-8A96-00B9465C2C83}" presName="node" presStyleLbl="node1" presStyleIdx="2" presStyleCnt="5" custScaleY="115182" custLinFactNeighborX="-4001" custLinFactNeighborY="-125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B5B45D-9894-4E6E-A243-E44B182DA356}" type="pres">
      <dgm:prSet presAssocID="{DE102E7D-AA9C-4F01-AA12-901DBA027472}" presName="sibTrans" presStyleCnt="0"/>
      <dgm:spPr/>
    </dgm:pt>
    <dgm:pt modelId="{5FD1E548-3C77-47F3-9D9A-44AB811A4D30}" type="pres">
      <dgm:prSet presAssocID="{CA05B67B-44AF-4C11-9AAD-3A91CCA19095}" presName="node" presStyleLbl="node1" presStyleIdx="3" presStyleCnt="5" custScaleY="111706" custLinFactNeighborX="-1399" custLinFactNeighborY="2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199E77-A406-4552-AC43-F35C8CEC8491}" type="pres">
      <dgm:prSet presAssocID="{51E5B1CD-7C47-4782-9277-88FC211FC123}" presName="sibTrans" presStyleCnt="0"/>
      <dgm:spPr/>
    </dgm:pt>
    <dgm:pt modelId="{104A335A-A0C5-4161-A225-7925CFF61801}" type="pres">
      <dgm:prSet presAssocID="{338C9870-DFF3-402B-9EC5-B794AB661F0B}" presName="node" presStyleLbl="node1" presStyleIdx="4" presStyleCnt="5" custScaleY="112290" custLinFactNeighborX="600" custLinFactNeighborY="2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11C5E2-6C50-4BB2-9B50-A2B8AFBE5177}" srcId="{C2CD22CF-7285-4039-97C3-332C0F13323F}" destId="{338C9870-DFF3-402B-9EC5-B794AB661F0B}" srcOrd="4" destOrd="0" parTransId="{EEA916F4-7DBC-4F8C-8C85-710548D99E6E}" sibTransId="{32CD637D-38AB-47EA-A71C-1A2C96E53362}"/>
    <dgm:cxn modelId="{C73BF8E0-71DB-41BB-9852-D63B0ED33D77}" type="presOf" srcId="{338C9870-DFF3-402B-9EC5-B794AB661F0B}" destId="{104A335A-A0C5-4161-A225-7925CFF61801}" srcOrd="0" destOrd="0" presId="urn:microsoft.com/office/officeart/2005/8/layout/default"/>
    <dgm:cxn modelId="{522283C7-D8E7-4B30-880D-3851067941BD}" srcId="{C2CD22CF-7285-4039-97C3-332C0F13323F}" destId="{CA05B67B-44AF-4C11-9AAD-3A91CCA19095}" srcOrd="3" destOrd="0" parTransId="{9E175375-AC8B-43CF-97F2-1FD842B7586B}" sibTransId="{51E5B1CD-7C47-4782-9277-88FC211FC123}"/>
    <dgm:cxn modelId="{CC5C0F1A-672A-4789-B699-12A82DD0025C}" type="presOf" srcId="{27410DB0-083F-4BF0-9764-A5F5A52CCB18}" destId="{95BDE2FF-B7E4-4828-9535-A1F14B0C8B19}" srcOrd="0" destOrd="0" presId="urn:microsoft.com/office/officeart/2005/8/layout/default"/>
    <dgm:cxn modelId="{38A955E4-BF60-481E-85A2-591A83C9CB88}" type="presOf" srcId="{FC7C0121-020F-4B56-B126-E370CD1CA2E2}" destId="{D2A151F9-E6A5-4294-A5CA-087584C18528}" srcOrd="0" destOrd="0" presId="urn:microsoft.com/office/officeart/2005/8/layout/default"/>
    <dgm:cxn modelId="{B9637EF5-A5E4-489A-97DB-073C8C3BDBBB}" type="presOf" srcId="{C2CD22CF-7285-4039-97C3-332C0F13323F}" destId="{10CB6B68-B23E-4ED0-92D6-C44BB9381821}" srcOrd="0" destOrd="0" presId="urn:microsoft.com/office/officeart/2005/8/layout/default"/>
    <dgm:cxn modelId="{146B5A96-54B0-48F3-8D80-AF46BDA76254}" type="presOf" srcId="{C095DB71-163A-49B7-8A96-00B9465C2C83}" destId="{38D0EB78-1479-4919-A78B-0C4A9BB6CE84}" srcOrd="0" destOrd="0" presId="urn:microsoft.com/office/officeart/2005/8/layout/default"/>
    <dgm:cxn modelId="{BC239650-DFE8-414E-954C-7A80D4D74F08}" srcId="{C2CD22CF-7285-4039-97C3-332C0F13323F}" destId="{FC7C0121-020F-4B56-B126-E370CD1CA2E2}" srcOrd="0" destOrd="0" parTransId="{2E5BC864-FF16-4CFB-BF2D-BC741B570BE8}" sibTransId="{512FC0FD-D915-42E0-BAE9-2DB69BF80F52}"/>
    <dgm:cxn modelId="{F77E2DDB-DF2B-4CE2-9846-7548EFF1AA47}" srcId="{C2CD22CF-7285-4039-97C3-332C0F13323F}" destId="{27410DB0-083F-4BF0-9764-A5F5A52CCB18}" srcOrd="1" destOrd="0" parTransId="{836D8C3A-629C-4A30-9496-7401FA24C876}" sibTransId="{3AFE7961-72F2-48D2-8013-500E2806BE73}"/>
    <dgm:cxn modelId="{05A5DA33-C3CB-41FE-A9FE-EA0A084FCF00}" type="presOf" srcId="{CA05B67B-44AF-4C11-9AAD-3A91CCA19095}" destId="{5FD1E548-3C77-47F3-9D9A-44AB811A4D30}" srcOrd="0" destOrd="0" presId="urn:microsoft.com/office/officeart/2005/8/layout/default"/>
    <dgm:cxn modelId="{B3AA274C-7459-4BFF-BC8C-9576D8FA9543}" srcId="{C2CD22CF-7285-4039-97C3-332C0F13323F}" destId="{C095DB71-163A-49B7-8A96-00B9465C2C83}" srcOrd="2" destOrd="0" parTransId="{C923F95A-900A-4FF5-99AA-C3C2F4DD30C5}" sibTransId="{DE102E7D-AA9C-4F01-AA12-901DBA027472}"/>
    <dgm:cxn modelId="{4EBA1A91-04F9-4489-8E60-2D3C5393D99C}" type="presParOf" srcId="{10CB6B68-B23E-4ED0-92D6-C44BB9381821}" destId="{D2A151F9-E6A5-4294-A5CA-087584C18528}" srcOrd="0" destOrd="0" presId="urn:microsoft.com/office/officeart/2005/8/layout/default"/>
    <dgm:cxn modelId="{3A4C35D0-6771-4493-B211-AFFC5D7FC55B}" type="presParOf" srcId="{10CB6B68-B23E-4ED0-92D6-C44BB9381821}" destId="{C8056A8B-F85E-4B9A-B9B6-3541A19A7416}" srcOrd="1" destOrd="0" presId="urn:microsoft.com/office/officeart/2005/8/layout/default"/>
    <dgm:cxn modelId="{49BBF502-3933-43AB-A000-B2293ED5A7AB}" type="presParOf" srcId="{10CB6B68-B23E-4ED0-92D6-C44BB9381821}" destId="{95BDE2FF-B7E4-4828-9535-A1F14B0C8B19}" srcOrd="2" destOrd="0" presId="urn:microsoft.com/office/officeart/2005/8/layout/default"/>
    <dgm:cxn modelId="{9F663F8B-9B88-42E5-8B4D-1E7E366B7391}" type="presParOf" srcId="{10CB6B68-B23E-4ED0-92D6-C44BB9381821}" destId="{89597A1F-5E3B-4A74-A9E3-2E047E02D704}" srcOrd="3" destOrd="0" presId="urn:microsoft.com/office/officeart/2005/8/layout/default"/>
    <dgm:cxn modelId="{4995917A-84B8-4AD3-9543-BAAC6E483C46}" type="presParOf" srcId="{10CB6B68-B23E-4ED0-92D6-C44BB9381821}" destId="{38D0EB78-1479-4919-A78B-0C4A9BB6CE84}" srcOrd="4" destOrd="0" presId="urn:microsoft.com/office/officeart/2005/8/layout/default"/>
    <dgm:cxn modelId="{03AB3B2B-8FFC-4C18-AABD-34ED5A74D6D8}" type="presParOf" srcId="{10CB6B68-B23E-4ED0-92D6-C44BB9381821}" destId="{36B5B45D-9894-4E6E-A243-E44B182DA356}" srcOrd="5" destOrd="0" presId="urn:microsoft.com/office/officeart/2005/8/layout/default"/>
    <dgm:cxn modelId="{625D8F01-6A4B-4544-8E41-6A3EE465332A}" type="presParOf" srcId="{10CB6B68-B23E-4ED0-92D6-C44BB9381821}" destId="{5FD1E548-3C77-47F3-9D9A-44AB811A4D30}" srcOrd="6" destOrd="0" presId="urn:microsoft.com/office/officeart/2005/8/layout/default"/>
    <dgm:cxn modelId="{5C43FC6F-B7D7-44F0-B950-CA90CC6C6DE8}" type="presParOf" srcId="{10CB6B68-B23E-4ED0-92D6-C44BB9381821}" destId="{8F199E77-A406-4552-AC43-F35C8CEC8491}" srcOrd="7" destOrd="0" presId="urn:microsoft.com/office/officeart/2005/8/layout/default"/>
    <dgm:cxn modelId="{2619382C-9C73-4329-88FB-FF496439DF40}" type="presParOf" srcId="{10CB6B68-B23E-4ED0-92D6-C44BB9381821}" destId="{104A335A-A0C5-4161-A225-7925CFF6180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72BAA5-8117-42F2-9068-A9AA2302FAB0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E400DFB-FB55-4DB7-8ADE-DDC96CF7FAA1}">
      <dgm:prSet phldrT="[Текст]" custT="1"/>
      <dgm:spPr>
        <a:solidFill>
          <a:schemeClr val="accent2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300" dirty="0" smtClean="0">
              <a:latin typeface="Times New Roman" pitchFamily="18" charset="0"/>
              <a:cs typeface="Times New Roman" pitchFamily="18" charset="0"/>
            </a:rPr>
            <a:t>Список назначенных наблюдателей </a:t>
          </a:r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в ОИК, ТИК и УИК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300" dirty="0" smtClean="0">
              <a:latin typeface="Times New Roman" pitchFamily="18" charset="0"/>
              <a:cs typeface="Times New Roman" pitchFamily="18" charset="0"/>
            </a:rPr>
            <a:t>и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300" b="1" dirty="0" smtClean="0">
              <a:latin typeface="Times New Roman" pitchFamily="18" charset="0"/>
              <a:cs typeface="Times New Roman" pitchFamily="18" charset="0"/>
            </a:rPr>
            <a:t>не поздне чем за три дня до дня </a:t>
          </a:r>
          <a:r>
            <a:rPr lang="ru-RU" sz="2300" dirty="0" smtClean="0">
              <a:latin typeface="Times New Roman" pitchFamily="18" charset="0"/>
              <a:cs typeface="Times New Roman" pitchFamily="18" charset="0"/>
            </a:rPr>
            <a:t>(первого дня) голосования</a:t>
          </a:r>
        </a:p>
        <a:p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A029B202-3692-4083-AC66-8EA1EBB9799A}" type="parTrans" cxnId="{5F6794DA-6BD7-4C92-9389-7929AE0FCE1E}">
      <dgm:prSet/>
      <dgm:spPr/>
      <dgm:t>
        <a:bodyPr/>
        <a:lstStyle/>
        <a:p>
          <a:endParaRPr lang="ru-RU"/>
        </a:p>
      </dgm:t>
    </dgm:pt>
    <dgm:pt modelId="{F2E9DA18-42AB-4B27-BE4F-ADE07B8D1B95}" type="sibTrans" cxnId="{5F6794DA-6BD7-4C92-9389-7929AE0FCE1E}">
      <dgm:prSet custT="1"/>
      <dgm:spPr>
        <a:solidFill>
          <a:srgbClr val="FF0000"/>
        </a:solidFill>
      </dgm:spPr>
      <dgm:t>
        <a:bodyPr/>
        <a:lstStyle/>
        <a:p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представляют его в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37BFEED2-2FD0-47F5-B825-AA71DC6335DA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dirty="0" smtClean="0"/>
            <a:t>ТИК (ОИК)</a:t>
          </a:r>
          <a:endParaRPr lang="ru-RU" dirty="0"/>
        </a:p>
      </dgm:t>
    </dgm:pt>
    <dgm:pt modelId="{5B64BB1A-8462-4524-ABDA-65B7D65F9E96}" type="parTrans" cxnId="{281751BF-18B9-4387-B4C4-B82E39FBDDAE}">
      <dgm:prSet/>
      <dgm:spPr/>
      <dgm:t>
        <a:bodyPr/>
        <a:lstStyle/>
        <a:p>
          <a:endParaRPr lang="ru-RU"/>
        </a:p>
      </dgm:t>
    </dgm:pt>
    <dgm:pt modelId="{309023AB-2572-4723-8AEF-0EBDE356D6C2}" type="sibTrans" cxnId="{281751BF-18B9-4387-B4C4-B82E39FBDDAE}">
      <dgm:prSet/>
      <dgm:spPr/>
      <dgm:t>
        <a:bodyPr/>
        <a:lstStyle/>
        <a:p>
          <a:endParaRPr lang="ru-RU"/>
        </a:p>
      </dgm:t>
    </dgm:pt>
    <dgm:pt modelId="{0F91B7B7-3E7F-47D4-A11D-3AFE3D76ABED}">
      <dgm:prSet phldrT="[Текст]" custT="1"/>
      <dgm:spPr>
        <a:solidFill>
          <a:schemeClr val="accent2"/>
        </a:solidFill>
      </dgm:spPr>
      <dgm:t>
        <a:bodyPr/>
        <a:lstStyle/>
        <a:p>
          <a:pPr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50" b="1" dirty="0" smtClean="0">
              <a:latin typeface="Times New Roman" pitchFamily="18" charset="0"/>
              <a:cs typeface="Times New Roman" pitchFamily="18" charset="0"/>
            </a:rPr>
            <a:t>Политическая партия,  иное общественное объединение, субъект общественного контроля, зарегистрированный кандидат, назначившие наблюдателей в участковые и территориальные комиссии</a:t>
          </a:r>
        </a:p>
        <a:p>
          <a:pPr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63B14EE6-4EAF-46FA-BBF8-56553929F39F}" type="sibTrans" cxnId="{A785E9EB-58CC-4CDA-B0FF-2DCE1179EABC}">
      <dgm:prSet custT="1"/>
      <dgm:spPr>
        <a:solidFill>
          <a:srgbClr val="FF0000"/>
        </a:solidFill>
      </dgm:spPr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готовят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FF3DBEF3-FBA7-4151-B8A4-20A899BB2E0C}" type="parTrans" cxnId="{A785E9EB-58CC-4CDA-B0FF-2DCE1179EABC}">
      <dgm:prSet/>
      <dgm:spPr/>
      <dgm:t>
        <a:bodyPr/>
        <a:lstStyle/>
        <a:p>
          <a:endParaRPr lang="ru-RU"/>
        </a:p>
      </dgm:t>
    </dgm:pt>
    <dgm:pt modelId="{CA42D136-1C7C-4C7F-8E2A-7F6E24E7D3E0}" type="pres">
      <dgm:prSet presAssocID="{0572BAA5-8117-42F2-9068-A9AA2302FAB0}" presName="Name0" presStyleCnt="0">
        <dgm:presLayoutVars>
          <dgm:dir/>
          <dgm:resizeHandles val="exact"/>
        </dgm:presLayoutVars>
      </dgm:prSet>
      <dgm:spPr/>
    </dgm:pt>
    <dgm:pt modelId="{4D977800-4424-400A-8DAC-F5A0B8527441}" type="pres">
      <dgm:prSet presAssocID="{0F91B7B7-3E7F-47D4-A11D-3AFE3D76ABED}" presName="node" presStyleLbl="node1" presStyleIdx="0" presStyleCnt="3" custScaleX="80746" custLinFactNeighborX="-7967" custLinFactNeighborY="19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048F3D-1693-4720-B4F9-9CE71798E918}" type="pres">
      <dgm:prSet presAssocID="{63B14EE6-4EAF-46FA-BBF8-56553929F39F}" presName="sibTrans" presStyleLbl="sibTrans2D1" presStyleIdx="0" presStyleCnt="2" custAng="74308" custScaleX="178392" custScaleY="82480" custLinFactNeighborX="-2618" custLinFactNeighborY="-6943"/>
      <dgm:spPr/>
      <dgm:t>
        <a:bodyPr/>
        <a:lstStyle/>
        <a:p>
          <a:endParaRPr lang="ru-RU"/>
        </a:p>
      </dgm:t>
    </dgm:pt>
    <dgm:pt modelId="{F4D6652A-A7AC-4A1D-AA25-4DC4758B7FE9}" type="pres">
      <dgm:prSet presAssocID="{63B14EE6-4EAF-46FA-BBF8-56553929F39F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675B0BE4-8FFD-4E78-8953-475E972E729C}" type="pres">
      <dgm:prSet presAssocID="{AE400DFB-FB55-4DB7-8ADE-DDC96CF7FAA1}" presName="node" presStyleLbl="node1" presStyleIdx="1" presStyleCnt="3" custScaleX="732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1CF2AE-8D50-4A98-8BA8-8A5D0DBE4E43}" type="pres">
      <dgm:prSet presAssocID="{F2E9DA18-42AB-4B27-BE4F-ADE07B8D1B95}" presName="sibTrans" presStyleLbl="sibTrans2D1" presStyleIdx="1" presStyleCnt="2" custScaleX="188350" custScaleY="70418"/>
      <dgm:spPr/>
      <dgm:t>
        <a:bodyPr/>
        <a:lstStyle/>
        <a:p>
          <a:endParaRPr lang="ru-RU"/>
        </a:p>
      </dgm:t>
    </dgm:pt>
    <dgm:pt modelId="{D152ECB2-D3B5-4DEF-859D-1BB0A92FE436}" type="pres">
      <dgm:prSet presAssocID="{F2E9DA18-42AB-4B27-BE4F-ADE07B8D1B95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6AB03430-1BF9-489D-8A2C-A51D6E91FAE7}" type="pres">
      <dgm:prSet presAssocID="{37BFEED2-2FD0-47F5-B825-AA71DC6335DA}" presName="node" presStyleLbl="node1" presStyleIdx="2" presStyleCnt="3" custScaleX="390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8C498D-A3BB-4F91-AE78-A244154D2CFA}" type="presOf" srcId="{0F91B7B7-3E7F-47D4-A11D-3AFE3D76ABED}" destId="{4D977800-4424-400A-8DAC-F5A0B8527441}" srcOrd="0" destOrd="0" presId="urn:microsoft.com/office/officeart/2005/8/layout/process1"/>
    <dgm:cxn modelId="{5F6794DA-6BD7-4C92-9389-7929AE0FCE1E}" srcId="{0572BAA5-8117-42F2-9068-A9AA2302FAB0}" destId="{AE400DFB-FB55-4DB7-8ADE-DDC96CF7FAA1}" srcOrd="1" destOrd="0" parTransId="{A029B202-3692-4083-AC66-8EA1EBB9799A}" sibTransId="{F2E9DA18-42AB-4B27-BE4F-ADE07B8D1B95}"/>
    <dgm:cxn modelId="{32536CA0-E881-40C5-8A9E-5A5220231646}" type="presOf" srcId="{F2E9DA18-42AB-4B27-BE4F-ADE07B8D1B95}" destId="{D152ECB2-D3B5-4DEF-859D-1BB0A92FE436}" srcOrd="1" destOrd="0" presId="urn:microsoft.com/office/officeart/2005/8/layout/process1"/>
    <dgm:cxn modelId="{E0D1EEEB-BF7C-442D-92B6-02E060560547}" type="presOf" srcId="{37BFEED2-2FD0-47F5-B825-AA71DC6335DA}" destId="{6AB03430-1BF9-489D-8A2C-A51D6E91FAE7}" srcOrd="0" destOrd="0" presId="urn:microsoft.com/office/officeart/2005/8/layout/process1"/>
    <dgm:cxn modelId="{281751BF-18B9-4387-B4C4-B82E39FBDDAE}" srcId="{0572BAA5-8117-42F2-9068-A9AA2302FAB0}" destId="{37BFEED2-2FD0-47F5-B825-AA71DC6335DA}" srcOrd="2" destOrd="0" parTransId="{5B64BB1A-8462-4524-ABDA-65B7D65F9E96}" sibTransId="{309023AB-2572-4723-8AEF-0EBDE356D6C2}"/>
    <dgm:cxn modelId="{4FEDE0BF-730A-44B0-8F96-F74A8794F5B5}" type="presOf" srcId="{63B14EE6-4EAF-46FA-BBF8-56553929F39F}" destId="{F4D6652A-A7AC-4A1D-AA25-4DC4758B7FE9}" srcOrd="1" destOrd="0" presId="urn:microsoft.com/office/officeart/2005/8/layout/process1"/>
    <dgm:cxn modelId="{74AE0835-5313-40BD-A5D0-1DDAC6221361}" type="presOf" srcId="{0572BAA5-8117-42F2-9068-A9AA2302FAB0}" destId="{CA42D136-1C7C-4C7F-8E2A-7F6E24E7D3E0}" srcOrd="0" destOrd="0" presId="urn:microsoft.com/office/officeart/2005/8/layout/process1"/>
    <dgm:cxn modelId="{4196F5AF-FD8A-44B4-BC01-0E42A8D5356C}" type="presOf" srcId="{F2E9DA18-42AB-4B27-BE4F-ADE07B8D1B95}" destId="{C61CF2AE-8D50-4A98-8BA8-8A5D0DBE4E43}" srcOrd="0" destOrd="0" presId="urn:microsoft.com/office/officeart/2005/8/layout/process1"/>
    <dgm:cxn modelId="{60B217DE-2447-4193-BCB5-E30549399B00}" type="presOf" srcId="{63B14EE6-4EAF-46FA-BBF8-56553929F39F}" destId="{9F048F3D-1693-4720-B4F9-9CE71798E918}" srcOrd="0" destOrd="0" presId="urn:microsoft.com/office/officeart/2005/8/layout/process1"/>
    <dgm:cxn modelId="{92BB1671-6897-4F35-9EBA-711F54FFEB42}" type="presOf" srcId="{AE400DFB-FB55-4DB7-8ADE-DDC96CF7FAA1}" destId="{675B0BE4-8FFD-4E78-8953-475E972E729C}" srcOrd="0" destOrd="0" presId="urn:microsoft.com/office/officeart/2005/8/layout/process1"/>
    <dgm:cxn modelId="{A785E9EB-58CC-4CDA-B0FF-2DCE1179EABC}" srcId="{0572BAA5-8117-42F2-9068-A9AA2302FAB0}" destId="{0F91B7B7-3E7F-47D4-A11D-3AFE3D76ABED}" srcOrd="0" destOrd="0" parTransId="{FF3DBEF3-FBA7-4151-B8A4-20A899BB2E0C}" sibTransId="{63B14EE6-4EAF-46FA-BBF8-56553929F39F}"/>
    <dgm:cxn modelId="{8F5B8AB7-ABF9-4563-81E2-E0CDA484FDF1}" type="presParOf" srcId="{CA42D136-1C7C-4C7F-8E2A-7F6E24E7D3E0}" destId="{4D977800-4424-400A-8DAC-F5A0B8527441}" srcOrd="0" destOrd="0" presId="urn:microsoft.com/office/officeart/2005/8/layout/process1"/>
    <dgm:cxn modelId="{84501D3E-C4C0-4A5C-8987-204EAA2D748A}" type="presParOf" srcId="{CA42D136-1C7C-4C7F-8E2A-7F6E24E7D3E0}" destId="{9F048F3D-1693-4720-B4F9-9CE71798E918}" srcOrd="1" destOrd="0" presId="urn:microsoft.com/office/officeart/2005/8/layout/process1"/>
    <dgm:cxn modelId="{BA1A5C80-3984-41C8-ABBF-DE373519FFA0}" type="presParOf" srcId="{9F048F3D-1693-4720-B4F9-9CE71798E918}" destId="{F4D6652A-A7AC-4A1D-AA25-4DC4758B7FE9}" srcOrd="0" destOrd="0" presId="urn:microsoft.com/office/officeart/2005/8/layout/process1"/>
    <dgm:cxn modelId="{2CE4ABF6-90A6-4D6B-9C11-B3B46FB83E58}" type="presParOf" srcId="{CA42D136-1C7C-4C7F-8E2A-7F6E24E7D3E0}" destId="{675B0BE4-8FFD-4E78-8953-475E972E729C}" srcOrd="2" destOrd="0" presId="urn:microsoft.com/office/officeart/2005/8/layout/process1"/>
    <dgm:cxn modelId="{B5D6472B-9AEC-4B79-93E1-E723C3979CC1}" type="presParOf" srcId="{CA42D136-1C7C-4C7F-8E2A-7F6E24E7D3E0}" destId="{C61CF2AE-8D50-4A98-8BA8-8A5D0DBE4E43}" srcOrd="3" destOrd="0" presId="urn:microsoft.com/office/officeart/2005/8/layout/process1"/>
    <dgm:cxn modelId="{666DFBDB-2A5D-42FE-8F90-7D35911F8F61}" type="presParOf" srcId="{C61CF2AE-8D50-4A98-8BA8-8A5D0DBE4E43}" destId="{D152ECB2-D3B5-4DEF-859D-1BB0A92FE436}" srcOrd="0" destOrd="0" presId="urn:microsoft.com/office/officeart/2005/8/layout/process1"/>
    <dgm:cxn modelId="{DA8059A2-A3D9-47E4-8E3E-59B22304E4E5}" type="presParOf" srcId="{CA42D136-1C7C-4C7F-8E2A-7F6E24E7D3E0}" destId="{6AB03430-1BF9-489D-8A2C-A51D6E91FAE7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AEB554-167F-4134-AE38-5E176CF2BB57}" type="doc">
      <dgm:prSet loTypeId="urn:microsoft.com/office/officeart/2005/8/layout/hList9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71D2A95-150F-4AE5-98EC-EA01D1A10910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4000" dirty="0" smtClean="0"/>
            <a:t>ДО</a:t>
          </a:r>
          <a:endParaRPr lang="ru-RU" sz="4000" dirty="0"/>
        </a:p>
      </dgm:t>
    </dgm:pt>
    <dgm:pt modelId="{F02EC721-9A96-4C0C-8B89-2D62E3E8732A}" type="parTrans" cxnId="{2319328C-31C6-4C72-8E58-5B5128008354}">
      <dgm:prSet/>
      <dgm:spPr/>
      <dgm:t>
        <a:bodyPr/>
        <a:lstStyle/>
        <a:p>
          <a:endParaRPr lang="ru-RU"/>
        </a:p>
      </dgm:t>
    </dgm:pt>
    <dgm:pt modelId="{3DECC7E7-5735-4033-BDCD-13E45DDE81A1}" type="sibTrans" cxnId="{2319328C-31C6-4C72-8E58-5B5128008354}">
      <dgm:prSet/>
      <dgm:spPr/>
      <dgm:t>
        <a:bodyPr/>
        <a:lstStyle/>
        <a:p>
          <a:endParaRPr lang="ru-RU"/>
        </a:p>
      </dgm:t>
    </dgm:pt>
    <dgm:pt modelId="{89E60F17-A609-4C44-B338-B4602F8C7DFB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4000" dirty="0" smtClean="0"/>
            <a:t>С</a:t>
          </a:r>
          <a:endParaRPr lang="ru-RU" sz="4000" dirty="0"/>
        </a:p>
      </dgm:t>
    </dgm:pt>
    <dgm:pt modelId="{948A04E3-75D6-470C-B4F9-3779148AB3CC}" type="parTrans" cxnId="{4D8A3E18-CA14-4BC5-8FA0-5C84C4635F17}">
      <dgm:prSet/>
      <dgm:spPr/>
      <dgm:t>
        <a:bodyPr/>
        <a:lstStyle/>
        <a:p>
          <a:endParaRPr lang="ru-RU"/>
        </a:p>
      </dgm:t>
    </dgm:pt>
    <dgm:pt modelId="{EAC6B33E-2453-4BCD-8027-4272A9572D21}" type="sibTrans" cxnId="{4D8A3E18-CA14-4BC5-8FA0-5C84C4635F17}">
      <dgm:prSet/>
      <dgm:spPr/>
      <dgm:t>
        <a:bodyPr/>
        <a:lstStyle/>
        <a:p>
          <a:endParaRPr lang="ru-RU"/>
        </a:p>
      </dgm:t>
    </dgm:pt>
    <dgm:pt modelId="{AEDCB5A4-F018-4037-BD27-ED6D01D6EC01}">
      <dgm:prSet phldrT="[Текст]" custT="1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момента начала работы избирательной комиссии в день голосования, а также в дни досрочного голосования</a:t>
          </a:r>
          <a:endParaRPr lang="ru-RU" sz="18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B2AEB03-AE69-4BA6-9D1C-FEE87D675424}" type="parTrans" cxnId="{9C6F2259-7D0A-4319-ABF9-4C38FA1A3796}">
      <dgm:prSet/>
      <dgm:spPr/>
      <dgm:t>
        <a:bodyPr/>
        <a:lstStyle/>
        <a:p>
          <a:endParaRPr lang="ru-RU"/>
        </a:p>
      </dgm:t>
    </dgm:pt>
    <dgm:pt modelId="{63AB1CD2-3FE0-4CFA-919F-1B13FDACEA6D}" type="sibTrans" cxnId="{9C6F2259-7D0A-4319-ABF9-4C38FA1A3796}">
      <dgm:prSet/>
      <dgm:spPr/>
      <dgm:t>
        <a:bodyPr/>
        <a:lstStyle/>
        <a:p>
          <a:endParaRPr lang="ru-RU"/>
        </a:p>
      </dgm:t>
    </dgm:pt>
    <dgm:pt modelId="{378A4176-DAA5-47A0-B330-70453033963A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 при этом направление должно быть представлено в день предшествующий дню голосования (досрочного голосования), либо непосредственно в день голосования (досрочного голосования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DB9BDDC9-6086-4D63-BBC5-5FC6A6EBACA4}" type="parTrans" cxnId="{52904314-535E-4121-BC7D-992CD18211BF}">
      <dgm:prSet/>
      <dgm:spPr/>
      <dgm:t>
        <a:bodyPr/>
        <a:lstStyle/>
        <a:p>
          <a:endParaRPr lang="ru-RU"/>
        </a:p>
      </dgm:t>
    </dgm:pt>
    <dgm:pt modelId="{C2E9047F-E8C6-4524-AE98-81DD86E17856}" type="sibTrans" cxnId="{52904314-535E-4121-BC7D-992CD18211BF}">
      <dgm:prSet/>
      <dgm:spPr/>
      <dgm:t>
        <a:bodyPr/>
        <a:lstStyle/>
        <a:p>
          <a:endParaRPr lang="ru-RU"/>
        </a:p>
      </dgm:t>
    </dgm:pt>
    <dgm:pt modelId="{A0178311-2594-41DA-AAB4-6C2F8A4D2A60}">
      <dgm:prSet custT="1"/>
      <dgm:spPr>
        <a:solidFill>
          <a:schemeClr val="accent2">
            <a:alpha val="9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получения сообщения о принятии вышестоящей комиссией протокола об итогах голосования, а равно при повторном подсчете голосов избирателей на избирательных участках</a:t>
          </a:r>
          <a:endParaRPr lang="ru-RU" sz="18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B30EFFD-93CB-4547-83F9-C3208814389E}" type="parTrans" cxnId="{942160E0-F43B-477C-B855-1A70CDE083C7}">
      <dgm:prSet/>
      <dgm:spPr/>
      <dgm:t>
        <a:bodyPr/>
        <a:lstStyle/>
        <a:p>
          <a:endParaRPr lang="ru-RU"/>
        </a:p>
      </dgm:t>
    </dgm:pt>
    <dgm:pt modelId="{BA062BF2-57E5-4E42-9B6E-DB31A1312B55}" type="sibTrans" cxnId="{942160E0-F43B-477C-B855-1A70CDE083C7}">
      <dgm:prSet/>
      <dgm:spPr/>
      <dgm:t>
        <a:bodyPr/>
        <a:lstStyle/>
        <a:p>
          <a:endParaRPr lang="ru-RU"/>
        </a:p>
      </dgm:t>
    </dgm:pt>
    <dgm:pt modelId="{045FFE2A-C793-4743-9028-EBA592D44180}" type="pres">
      <dgm:prSet presAssocID="{88AEB554-167F-4134-AE38-5E176CF2BB57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82A4F18D-D9C9-42A1-A88F-C55A54E7F1B1}" type="pres">
      <dgm:prSet presAssocID="{A71D2A95-150F-4AE5-98EC-EA01D1A10910}" presName="posSpace" presStyleCnt="0"/>
      <dgm:spPr/>
      <dgm:t>
        <a:bodyPr/>
        <a:lstStyle/>
        <a:p>
          <a:endParaRPr lang="ru-RU"/>
        </a:p>
      </dgm:t>
    </dgm:pt>
    <dgm:pt modelId="{04F7DDA0-C8AE-467D-8DE0-77346C6C76DD}" type="pres">
      <dgm:prSet presAssocID="{A71D2A95-150F-4AE5-98EC-EA01D1A10910}" presName="vertFlow" presStyleCnt="0"/>
      <dgm:spPr/>
      <dgm:t>
        <a:bodyPr/>
        <a:lstStyle/>
        <a:p>
          <a:endParaRPr lang="ru-RU"/>
        </a:p>
      </dgm:t>
    </dgm:pt>
    <dgm:pt modelId="{4010BD06-8CC8-42AF-8CBF-E61D7E1B66C5}" type="pres">
      <dgm:prSet presAssocID="{A71D2A95-150F-4AE5-98EC-EA01D1A10910}" presName="topSpace" presStyleCnt="0"/>
      <dgm:spPr/>
      <dgm:t>
        <a:bodyPr/>
        <a:lstStyle/>
        <a:p>
          <a:endParaRPr lang="ru-RU"/>
        </a:p>
      </dgm:t>
    </dgm:pt>
    <dgm:pt modelId="{A3EDF586-9C65-437B-B030-F6D548817E96}" type="pres">
      <dgm:prSet presAssocID="{A71D2A95-150F-4AE5-98EC-EA01D1A10910}" presName="firstComp" presStyleCnt="0"/>
      <dgm:spPr/>
      <dgm:t>
        <a:bodyPr/>
        <a:lstStyle/>
        <a:p>
          <a:endParaRPr lang="ru-RU"/>
        </a:p>
      </dgm:t>
    </dgm:pt>
    <dgm:pt modelId="{6678825B-5D56-474A-BF94-A410D68069AF}" type="pres">
      <dgm:prSet presAssocID="{A71D2A95-150F-4AE5-98EC-EA01D1A10910}" presName="firstChild" presStyleLbl="bgAccFollowNode1" presStyleIdx="0" presStyleCnt="3" custScaleY="211930" custLinFactX="59465" custLinFactNeighborX="100000" custLinFactNeighborY="1870"/>
      <dgm:spPr/>
      <dgm:t>
        <a:bodyPr/>
        <a:lstStyle/>
        <a:p>
          <a:endParaRPr lang="ru-RU"/>
        </a:p>
      </dgm:t>
    </dgm:pt>
    <dgm:pt modelId="{43FF85A0-4AD9-4846-8CE7-56B3520C8492}" type="pres">
      <dgm:prSet presAssocID="{A71D2A95-150F-4AE5-98EC-EA01D1A10910}" presName="firstChildTx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62B908-F8BB-4D3A-971D-AAC207389D09}" type="pres">
      <dgm:prSet presAssocID="{A71D2A95-150F-4AE5-98EC-EA01D1A10910}" presName="negSpace" presStyleCnt="0"/>
      <dgm:spPr/>
      <dgm:t>
        <a:bodyPr/>
        <a:lstStyle/>
        <a:p>
          <a:endParaRPr lang="ru-RU"/>
        </a:p>
      </dgm:t>
    </dgm:pt>
    <dgm:pt modelId="{3CF8A977-7870-4CE0-9633-844FE3915677}" type="pres">
      <dgm:prSet presAssocID="{A71D2A95-150F-4AE5-98EC-EA01D1A10910}" presName="circle" presStyleLbl="node1" presStyleIdx="0" presStyleCnt="2" custScaleX="68131" custScaleY="93290" custLinFactX="94168" custLinFactNeighborX="100000" custLinFactNeighborY="-12317"/>
      <dgm:spPr/>
      <dgm:t>
        <a:bodyPr/>
        <a:lstStyle/>
        <a:p>
          <a:endParaRPr lang="ru-RU"/>
        </a:p>
      </dgm:t>
    </dgm:pt>
    <dgm:pt modelId="{0F2A1BA6-4A31-4A6D-95C8-777AEAF7659C}" type="pres">
      <dgm:prSet presAssocID="{3DECC7E7-5735-4033-BDCD-13E45DDE81A1}" presName="transSpace" presStyleCnt="0"/>
      <dgm:spPr/>
      <dgm:t>
        <a:bodyPr/>
        <a:lstStyle/>
        <a:p>
          <a:endParaRPr lang="ru-RU"/>
        </a:p>
      </dgm:t>
    </dgm:pt>
    <dgm:pt modelId="{97F8F85E-59C7-43EA-B522-BB8FC58B638B}" type="pres">
      <dgm:prSet presAssocID="{89E60F17-A609-4C44-B338-B4602F8C7DFB}" presName="posSpace" presStyleCnt="0"/>
      <dgm:spPr/>
      <dgm:t>
        <a:bodyPr/>
        <a:lstStyle/>
        <a:p>
          <a:endParaRPr lang="ru-RU"/>
        </a:p>
      </dgm:t>
    </dgm:pt>
    <dgm:pt modelId="{5B680437-796D-4995-B40E-DAE07B5F75DF}" type="pres">
      <dgm:prSet presAssocID="{89E60F17-A609-4C44-B338-B4602F8C7DFB}" presName="vertFlow" presStyleCnt="0"/>
      <dgm:spPr/>
      <dgm:t>
        <a:bodyPr/>
        <a:lstStyle/>
        <a:p>
          <a:endParaRPr lang="ru-RU"/>
        </a:p>
      </dgm:t>
    </dgm:pt>
    <dgm:pt modelId="{E25A8F65-136B-4C68-B8AF-78810EECC060}" type="pres">
      <dgm:prSet presAssocID="{89E60F17-A609-4C44-B338-B4602F8C7DFB}" presName="topSpace" presStyleCnt="0"/>
      <dgm:spPr/>
      <dgm:t>
        <a:bodyPr/>
        <a:lstStyle/>
        <a:p>
          <a:endParaRPr lang="ru-RU"/>
        </a:p>
      </dgm:t>
    </dgm:pt>
    <dgm:pt modelId="{59413067-B752-474F-AAAA-EE22323D7D9B}" type="pres">
      <dgm:prSet presAssocID="{89E60F17-A609-4C44-B338-B4602F8C7DFB}" presName="firstComp" presStyleCnt="0"/>
      <dgm:spPr/>
      <dgm:t>
        <a:bodyPr/>
        <a:lstStyle/>
        <a:p>
          <a:endParaRPr lang="ru-RU"/>
        </a:p>
      </dgm:t>
    </dgm:pt>
    <dgm:pt modelId="{296D7EC3-49BD-4D53-A572-58DB9CE669D6}" type="pres">
      <dgm:prSet presAssocID="{89E60F17-A609-4C44-B338-B4602F8C7DFB}" presName="firstChild" presStyleLbl="bgAccFollowNode1" presStyleIdx="1" presStyleCnt="3" custScaleY="133251" custLinFactX="-73934" custLinFactNeighborX="-100000" custLinFactNeighborY="1870"/>
      <dgm:spPr/>
      <dgm:t>
        <a:bodyPr/>
        <a:lstStyle/>
        <a:p>
          <a:endParaRPr lang="ru-RU"/>
        </a:p>
      </dgm:t>
    </dgm:pt>
    <dgm:pt modelId="{293B0EDA-2DD9-4F7B-9359-5B792DEBE900}" type="pres">
      <dgm:prSet presAssocID="{89E60F17-A609-4C44-B338-B4602F8C7DFB}" presName="firstChildTx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CEBCA2-1B7B-4323-B659-CFD003F508A5}" type="pres">
      <dgm:prSet presAssocID="{378A4176-DAA5-47A0-B330-70453033963A}" presName="comp" presStyleCnt="0"/>
      <dgm:spPr/>
      <dgm:t>
        <a:bodyPr/>
        <a:lstStyle/>
        <a:p>
          <a:endParaRPr lang="ru-RU"/>
        </a:p>
      </dgm:t>
    </dgm:pt>
    <dgm:pt modelId="{9589DEAC-7061-4A5A-9689-FD7DDAE5AEF5}" type="pres">
      <dgm:prSet presAssocID="{378A4176-DAA5-47A0-B330-70453033963A}" presName="child" presStyleLbl="bgAccFollowNode1" presStyleIdx="2" presStyleCnt="3" custScaleY="86058" custLinFactX="-73934" custLinFactNeighborX="-100000" custLinFactNeighborY="1860"/>
      <dgm:spPr/>
      <dgm:t>
        <a:bodyPr/>
        <a:lstStyle/>
        <a:p>
          <a:endParaRPr lang="ru-RU"/>
        </a:p>
      </dgm:t>
    </dgm:pt>
    <dgm:pt modelId="{9CC3189A-1238-411D-AA53-9C26D6AEAEF0}" type="pres">
      <dgm:prSet presAssocID="{378A4176-DAA5-47A0-B330-70453033963A}" presName="childTx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57420C-EED7-4090-A2C5-7062014A0716}" type="pres">
      <dgm:prSet presAssocID="{89E60F17-A609-4C44-B338-B4602F8C7DFB}" presName="negSpace" presStyleCnt="0"/>
      <dgm:spPr/>
      <dgm:t>
        <a:bodyPr/>
        <a:lstStyle/>
        <a:p>
          <a:endParaRPr lang="ru-RU"/>
        </a:p>
      </dgm:t>
    </dgm:pt>
    <dgm:pt modelId="{5E603E4F-0647-40A6-A65B-B2FBB6E8633A}" type="pres">
      <dgm:prSet presAssocID="{89E60F17-A609-4C44-B338-B4602F8C7DFB}" presName="circle" presStyleLbl="node1" presStyleIdx="1" presStyleCnt="2" custScaleX="60867" custScaleY="101693" custLinFactX="-100000" custLinFactNeighborX="-120335" custLinFactNeighborY="-12317"/>
      <dgm:spPr/>
      <dgm:t>
        <a:bodyPr/>
        <a:lstStyle/>
        <a:p>
          <a:endParaRPr lang="ru-RU"/>
        </a:p>
      </dgm:t>
    </dgm:pt>
  </dgm:ptLst>
  <dgm:cxnLst>
    <dgm:cxn modelId="{F1135EFF-68C3-49B4-9F52-36E385C3E713}" type="presOf" srcId="{88AEB554-167F-4134-AE38-5E176CF2BB57}" destId="{045FFE2A-C793-4743-9028-EBA592D44180}" srcOrd="0" destOrd="0" presId="urn:microsoft.com/office/officeart/2005/8/layout/hList9"/>
    <dgm:cxn modelId="{764C5336-CC03-40FA-9D98-43A9CE105806}" type="presOf" srcId="{89E60F17-A609-4C44-B338-B4602F8C7DFB}" destId="{5E603E4F-0647-40A6-A65B-B2FBB6E8633A}" srcOrd="0" destOrd="0" presId="urn:microsoft.com/office/officeart/2005/8/layout/hList9"/>
    <dgm:cxn modelId="{7794ADA4-65E6-4167-9B67-A56340AFA07D}" type="presOf" srcId="{A71D2A95-150F-4AE5-98EC-EA01D1A10910}" destId="{3CF8A977-7870-4CE0-9633-844FE3915677}" srcOrd="0" destOrd="0" presId="urn:microsoft.com/office/officeart/2005/8/layout/hList9"/>
    <dgm:cxn modelId="{38BE0F53-38A1-4FCB-95A1-86A8B8106FC2}" type="presOf" srcId="{378A4176-DAA5-47A0-B330-70453033963A}" destId="{9589DEAC-7061-4A5A-9689-FD7DDAE5AEF5}" srcOrd="0" destOrd="0" presId="urn:microsoft.com/office/officeart/2005/8/layout/hList9"/>
    <dgm:cxn modelId="{52904314-535E-4121-BC7D-992CD18211BF}" srcId="{89E60F17-A609-4C44-B338-B4602F8C7DFB}" destId="{378A4176-DAA5-47A0-B330-70453033963A}" srcOrd="1" destOrd="0" parTransId="{DB9BDDC9-6086-4D63-BBC5-5FC6A6EBACA4}" sibTransId="{C2E9047F-E8C6-4524-AE98-81DD86E17856}"/>
    <dgm:cxn modelId="{083E9214-E54B-41BE-BE6D-8787FCF36610}" type="presOf" srcId="{AEDCB5A4-F018-4037-BD27-ED6D01D6EC01}" destId="{296D7EC3-49BD-4D53-A572-58DB9CE669D6}" srcOrd="0" destOrd="0" presId="urn:microsoft.com/office/officeart/2005/8/layout/hList9"/>
    <dgm:cxn modelId="{8A00E1FC-819D-45C7-AF5D-E278D9877448}" type="presOf" srcId="{AEDCB5A4-F018-4037-BD27-ED6D01D6EC01}" destId="{293B0EDA-2DD9-4F7B-9359-5B792DEBE900}" srcOrd="1" destOrd="0" presId="urn:microsoft.com/office/officeart/2005/8/layout/hList9"/>
    <dgm:cxn modelId="{7B83A28C-E583-40E1-9030-90F0A7B4659E}" type="presOf" srcId="{A0178311-2594-41DA-AAB4-6C2F8A4D2A60}" destId="{6678825B-5D56-474A-BF94-A410D68069AF}" srcOrd="0" destOrd="0" presId="urn:microsoft.com/office/officeart/2005/8/layout/hList9"/>
    <dgm:cxn modelId="{942160E0-F43B-477C-B855-1A70CDE083C7}" srcId="{A71D2A95-150F-4AE5-98EC-EA01D1A10910}" destId="{A0178311-2594-41DA-AAB4-6C2F8A4D2A60}" srcOrd="0" destOrd="0" parTransId="{BB30EFFD-93CB-4547-83F9-C3208814389E}" sibTransId="{BA062BF2-57E5-4E42-9B6E-DB31A1312B55}"/>
    <dgm:cxn modelId="{4D8A3E18-CA14-4BC5-8FA0-5C84C4635F17}" srcId="{88AEB554-167F-4134-AE38-5E176CF2BB57}" destId="{89E60F17-A609-4C44-B338-B4602F8C7DFB}" srcOrd="1" destOrd="0" parTransId="{948A04E3-75D6-470C-B4F9-3779148AB3CC}" sibTransId="{EAC6B33E-2453-4BCD-8027-4272A9572D21}"/>
    <dgm:cxn modelId="{9C6F2259-7D0A-4319-ABF9-4C38FA1A3796}" srcId="{89E60F17-A609-4C44-B338-B4602F8C7DFB}" destId="{AEDCB5A4-F018-4037-BD27-ED6D01D6EC01}" srcOrd="0" destOrd="0" parTransId="{6B2AEB03-AE69-4BA6-9D1C-FEE87D675424}" sibTransId="{63AB1CD2-3FE0-4CFA-919F-1B13FDACEA6D}"/>
    <dgm:cxn modelId="{2319328C-31C6-4C72-8E58-5B5128008354}" srcId="{88AEB554-167F-4134-AE38-5E176CF2BB57}" destId="{A71D2A95-150F-4AE5-98EC-EA01D1A10910}" srcOrd="0" destOrd="0" parTransId="{F02EC721-9A96-4C0C-8B89-2D62E3E8732A}" sibTransId="{3DECC7E7-5735-4033-BDCD-13E45DDE81A1}"/>
    <dgm:cxn modelId="{C3696171-0524-40DA-816C-2624E8485AD9}" type="presOf" srcId="{378A4176-DAA5-47A0-B330-70453033963A}" destId="{9CC3189A-1238-411D-AA53-9C26D6AEAEF0}" srcOrd="1" destOrd="0" presId="urn:microsoft.com/office/officeart/2005/8/layout/hList9"/>
    <dgm:cxn modelId="{994E72F3-C6E6-45BA-B5C8-0E038AB85C4A}" type="presOf" srcId="{A0178311-2594-41DA-AAB4-6C2F8A4D2A60}" destId="{43FF85A0-4AD9-4846-8CE7-56B3520C8492}" srcOrd="1" destOrd="0" presId="urn:microsoft.com/office/officeart/2005/8/layout/hList9"/>
    <dgm:cxn modelId="{005E07DC-59F3-413C-AE41-3BD83EAC6CBC}" type="presParOf" srcId="{045FFE2A-C793-4743-9028-EBA592D44180}" destId="{82A4F18D-D9C9-42A1-A88F-C55A54E7F1B1}" srcOrd="0" destOrd="0" presId="urn:microsoft.com/office/officeart/2005/8/layout/hList9"/>
    <dgm:cxn modelId="{8B13C2CE-306F-46D1-AE2B-7FECEAE73177}" type="presParOf" srcId="{045FFE2A-C793-4743-9028-EBA592D44180}" destId="{04F7DDA0-C8AE-467D-8DE0-77346C6C76DD}" srcOrd="1" destOrd="0" presId="urn:microsoft.com/office/officeart/2005/8/layout/hList9"/>
    <dgm:cxn modelId="{4E824DE9-166A-405D-9FE7-784B967411EE}" type="presParOf" srcId="{04F7DDA0-C8AE-467D-8DE0-77346C6C76DD}" destId="{4010BD06-8CC8-42AF-8CBF-E61D7E1B66C5}" srcOrd="0" destOrd="0" presId="urn:microsoft.com/office/officeart/2005/8/layout/hList9"/>
    <dgm:cxn modelId="{AF833005-AEB3-44AF-9D5B-276DCFE7A0D0}" type="presParOf" srcId="{04F7DDA0-C8AE-467D-8DE0-77346C6C76DD}" destId="{A3EDF586-9C65-437B-B030-F6D548817E96}" srcOrd="1" destOrd="0" presId="urn:microsoft.com/office/officeart/2005/8/layout/hList9"/>
    <dgm:cxn modelId="{46765363-68B7-45F4-8983-9BCEAFFE7E5B}" type="presParOf" srcId="{A3EDF586-9C65-437B-B030-F6D548817E96}" destId="{6678825B-5D56-474A-BF94-A410D68069AF}" srcOrd="0" destOrd="0" presId="urn:microsoft.com/office/officeart/2005/8/layout/hList9"/>
    <dgm:cxn modelId="{A3703040-D9EE-4819-94B9-DEE581223B82}" type="presParOf" srcId="{A3EDF586-9C65-437B-B030-F6D548817E96}" destId="{43FF85A0-4AD9-4846-8CE7-56B3520C8492}" srcOrd="1" destOrd="0" presId="urn:microsoft.com/office/officeart/2005/8/layout/hList9"/>
    <dgm:cxn modelId="{47401BFE-BB7D-480A-BFA2-63FEE4DF29AF}" type="presParOf" srcId="{045FFE2A-C793-4743-9028-EBA592D44180}" destId="{0D62B908-F8BB-4D3A-971D-AAC207389D09}" srcOrd="2" destOrd="0" presId="urn:microsoft.com/office/officeart/2005/8/layout/hList9"/>
    <dgm:cxn modelId="{931744AB-D33E-456E-8AC0-31243F4D5C4F}" type="presParOf" srcId="{045FFE2A-C793-4743-9028-EBA592D44180}" destId="{3CF8A977-7870-4CE0-9633-844FE3915677}" srcOrd="3" destOrd="0" presId="urn:microsoft.com/office/officeart/2005/8/layout/hList9"/>
    <dgm:cxn modelId="{45B23253-131B-4AA1-A0BC-54A98276D87A}" type="presParOf" srcId="{045FFE2A-C793-4743-9028-EBA592D44180}" destId="{0F2A1BA6-4A31-4A6D-95C8-777AEAF7659C}" srcOrd="4" destOrd="0" presId="urn:microsoft.com/office/officeart/2005/8/layout/hList9"/>
    <dgm:cxn modelId="{0C8D3AD0-BD7D-415C-A096-80155D91C814}" type="presParOf" srcId="{045FFE2A-C793-4743-9028-EBA592D44180}" destId="{97F8F85E-59C7-43EA-B522-BB8FC58B638B}" srcOrd="5" destOrd="0" presId="urn:microsoft.com/office/officeart/2005/8/layout/hList9"/>
    <dgm:cxn modelId="{14B70ED4-193D-4C35-A05D-A22C8ED0A212}" type="presParOf" srcId="{045FFE2A-C793-4743-9028-EBA592D44180}" destId="{5B680437-796D-4995-B40E-DAE07B5F75DF}" srcOrd="6" destOrd="0" presId="urn:microsoft.com/office/officeart/2005/8/layout/hList9"/>
    <dgm:cxn modelId="{96ECF9AA-5C87-4350-BAB7-90BF8F5DEA7F}" type="presParOf" srcId="{5B680437-796D-4995-B40E-DAE07B5F75DF}" destId="{E25A8F65-136B-4C68-B8AF-78810EECC060}" srcOrd="0" destOrd="0" presId="urn:microsoft.com/office/officeart/2005/8/layout/hList9"/>
    <dgm:cxn modelId="{09792001-9D8E-49B6-B0C8-97CF765C6135}" type="presParOf" srcId="{5B680437-796D-4995-B40E-DAE07B5F75DF}" destId="{59413067-B752-474F-AAAA-EE22323D7D9B}" srcOrd="1" destOrd="0" presId="urn:microsoft.com/office/officeart/2005/8/layout/hList9"/>
    <dgm:cxn modelId="{37353CDC-9FC5-4E8B-9E73-1468D4FA874F}" type="presParOf" srcId="{59413067-B752-474F-AAAA-EE22323D7D9B}" destId="{296D7EC3-49BD-4D53-A572-58DB9CE669D6}" srcOrd="0" destOrd="0" presId="urn:microsoft.com/office/officeart/2005/8/layout/hList9"/>
    <dgm:cxn modelId="{5D1F3B22-B6B1-4A46-97DF-C2B6C37A88D2}" type="presParOf" srcId="{59413067-B752-474F-AAAA-EE22323D7D9B}" destId="{293B0EDA-2DD9-4F7B-9359-5B792DEBE900}" srcOrd="1" destOrd="0" presId="urn:microsoft.com/office/officeart/2005/8/layout/hList9"/>
    <dgm:cxn modelId="{7DF5DF81-20C5-4251-B068-E2EF076872F6}" type="presParOf" srcId="{5B680437-796D-4995-B40E-DAE07B5F75DF}" destId="{4CCEBCA2-1B7B-4323-B659-CFD003F508A5}" srcOrd="2" destOrd="0" presId="urn:microsoft.com/office/officeart/2005/8/layout/hList9"/>
    <dgm:cxn modelId="{0ACAA51E-9C85-45BB-8D09-0A096D0B685C}" type="presParOf" srcId="{4CCEBCA2-1B7B-4323-B659-CFD003F508A5}" destId="{9589DEAC-7061-4A5A-9689-FD7DDAE5AEF5}" srcOrd="0" destOrd="0" presId="urn:microsoft.com/office/officeart/2005/8/layout/hList9"/>
    <dgm:cxn modelId="{0965948C-C136-4E12-BA7F-3A026520DD5A}" type="presParOf" srcId="{4CCEBCA2-1B7B-4323-B659-CFD003F508A5}" destId="{9CC3189A-1238-411D-AA53-9C26D6AEAEF0}" srcOrd="1" destOrd="0" presId="urn:microsoft.com/office/officeart/2005/8/layout/hList9"/>
    <dgm:cxn modelId="{41165D35-E8C8-4911-A325-1CA20B89DDB3}" type="presParOf" srcId="{045FFE2A-C793-4743-9028-EBA592D44180}" destId="{4B57420C-EED7-4090-A2C5-7062014A0716}" srcOrd="7" destOrd="0" presId="urn:microsoft.com/office/officeart/2005/8/layout/hList9"/>
    <dgm:cxn modelId="{9C683E62-1EDB-47B5-810B-30A0144BB621}" type="presParOf" srcId="{045FFE2A-C793-4743-9028-EBA592D44180}" destId="{5E603E4F-0647-40A6-A65B-B2FBB6E8633A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A151F9-E6A5-4294-A5CA-087584C18528}">
      <dsp:nvSpPr>
        <dsp:cNvPr id="0" name=""/>
        <dsp:cNvSpPr/>
      </dsp:nvSpPr>
      <dsp:spPr>
        <a:xfrm>
          <a:off x="82347" y="288036"/>
          <a:ext cx="2571749" cy="177736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Зарегистрированным кандидатом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2347" y="288036"/>
        <a:ext cx="2571749" cy="1777362"/>
      </dsp:txXfrm>
    </dsp:sp>
    <dsp:sp modelId="{95BDE2FF-B7E4-4828-9535-A1F14B0C8B19}">
      <dsp:nvSpPr>
        <dsp:cNvPr id="0" name=""/>
        <dsp:cNvSpPr/>
      </dsp:nvSpPr>
      <dsp:spPr>
        <a:xfrm>
          <a:off x="2818663" y="288029"/>
          <a:ext cx="2571749" cy="176932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- Избирательным объединением, выдвинувшим зарегистрированного кандидата (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ов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18663" y="288029"/>
        <a:ext cx="2571749" cy="1769322"/>
      </dsp:txXfrm>
    </dsp:sp>
    <dsp:sp modelId="{38D0EB78-1479-4919-A78B-0C4A9BB6CE84}">
      <dsp:nvSpPr>
        <dsp:cNvPr id="0" name=""/>
        <dsp:cNvSpPr/>
      </dsp:nvSpPr>
      <dsp:spPr>
        <a:xfrm>
          <a:off x="5554954" y="288029"/>
          <a:ext cx="2571749" cy="177731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- Избирательным объединением, зарегистрировавшим список кандидатов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54954" y="288029"/>
        <a:ext cx="2571749" cy="1777315"/>
      </dsp:txXfrm>
    </dsp:sp>
    <dsp:sp modelId="{5FD1E548-3C77-47F3-9D9A-44AB811A4D30}">
      <dsp:nvSpPr>
        <dsp:cNvPr id="0" name=""/>
        <dsp:cNvSpPr/>
      </dsp:nvSpPr>
      <dsp:spPr>
        <a:xfrm>
          <a:off x="1378483" y="2524790"/>
          <a:ext cx="2571749" cy="17236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- Иными общественными объединениями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378483" y="2524790"/>
        <a:ext cx="2571749" cy="1723679"/>
      </dsp:txXfrm>
    </dsp:sp>
    <dsp:sp modelId="{104A335A-A0C5-4161-A225-7925CFF61801}">
      <dsp:nvSpPr>
        <dsp:cNvPr id="0" name=""/>
        <dsp:cNvSpPr/>
      </dsp:nvSpPr>
      <dsp:spPr>
        <a:xfrm>
          <a:off x="4258818" y="2520284"/>
          <a:ext cx="2571749" cy="173269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- Субъектами общественного контроля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58818" y="2520284"/>
        <a:ext cx="2571749" cy="17326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977800-4424-400A-8DAC-F5A0B8527441}">
      <dsp:nvSpPr>
        <dsp:cNvPr id="0" name=""/>
        <dsp:cNvSpPr/>
      </dsp:nvSpPr>
      <dsp:spPr>
        <a:xfrm>
          <a:off x="0" y="308122"/>
          <a:ext cx="2431121" cy="3861391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50" b="1" kern="1200" dirty="0" smtClean="0">
              <a:latin typeface="Times New Roman" pitchFamily="18" charset="0"/>
              <a:cs typeface="Times New Roman" pitchFamily="18" charset="0"/>
            </a:rPr>
            <a:t>Политическая партия,  иное общественное объединение, субъект общественного контроля, зарегистрированный кандидат, назначившие наблюдателей в участковые и территориальные комиссии</a:t>
          </a:r>
        </a:p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1205" y="379327"/>
        <a:ext cx="2288711" cy="3718981"/>
      </dsp:txXfrm>
    </dsp:sp>
    <dsp:sp modelId="{9F048F3D-1693-4720-B4F9-9CE71798E918}">
      <dsp:nvSpPr>
        <dsp:cNvPr id="0" name=""/>
        <dsp:cNvSpPr/>
      </dsp:nvSpPr>
      <dsp:spPr>
        <a:xfrm rot="21600000">
          <a:off x="2465315" y="1839298"/>
          <a:ext cx="1143768" cy="615865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готовят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 rot="-21600000">
        <a:off x="2465315" y="1962471"/>
        <a:ext cx="959009" cy="369519"/>
      </dsp:txXfrm>
    </dsp:sp>
    <dsp:sp modelId="{675B0BE4-8FFD-4E78-8953-475E972E729C}">
      <dsp:nvSpPr>
        <dsp:cNvPr id="0" name=""/>
        <dsp:cNvSpPr/>
      </dsp:nvSpPr>
      <dsp:spPr>
        <a:xfrm>
          <a:off x="3640564" y="231860"/>
          <a:ext cx="2205219" cy="3861391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Список назначенных наблюдателей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в ОИК, ТИК и УИК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и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300" b="1" kern="1200" dirty="0" smtClean="0">
              <a:latin typeface="Times New Roman" pitchFamily="18" charset="0"/>
              <a:cs typeface="Times New Roman" pitchFamily="18" charset="0"/>
            </a:rPr>
            <a:t>не поздне чем за три дня до дня </a:t>
          </a: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(первого дня) голосования</a:t>
          </a:r>
        </a:p>
        <a:p>
          <a:pPr lvl="0" algn="ctr">
            <a:spcBef>
              <a:spcPct val="0"/>
            </a:spcBef>
          </a:pP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705153" y="296449"/>
        <a:ext cx="2076041" cy="3732213"/>
      </dsp:txXfrm>
    </dsp:sp>
    <dsp:sp modelId="{C61CF2AE-8D50-4A98-8BA8-8A5D0DBE4E43}">
      <dsp:nvSpPr>
        <dsp:cNvPr id="0" name=""/>
        <dsp:cNvSpPr/>
      </dsp:nvSpPr>
      <dsp:spPr>
        <a:xfrm>
          <a:off x="5864900" y="1899655"/>
          <a:ext cx="1202229" cy="525800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представляют его в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864900" y="2004815"/>
        <a:ext cx="1044489" cy="315480"/>
      </dsp:txXfrm>
    </dsp:sp>
    <dsp:sp modelId="{6AB03430-1BF9-489D-8A2C-A51D6E91FAE7}">
      <dsp:nvSpPr>
        <dsp:cNvPr id="0" name=""/>
        <dsp:cNvSpPr/>
      </dsp:nvSpPr>
      <dsp:spPr>
        <a:xfrm>
          <a:off x="7050114" y="231860"/>
          <a:ext cx="1174372" cy="3861391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ТИК (ОИК)</a:t>
          </a:r>
          <a:endParaRPr lang="ru-RU" sz="2400" kern="1200" dirty="0"/>
        </a:p>
      </dsp:txBody>
      <dsp:txXfrm>
        <a:off x="7084510" y="266256"/>
        <a:ext cx="1105580" cy="37925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78825B-5D56-474A-BF94-A410D68069AF}">
      <dsp:nvSpPr>
        <dsp:cNvPr id="0" name=""/>
        <dsp:cNvSpPr/>
      </dsp:nvSpPr>
      <dsp:spPr>
        <a:xfrm>
          <a:off x="5496111" y="763879"/>
          <a:ext cx="2733488" cy="3863986"/>
        </a:xfrm>
        <a:prstGeom prst="rect">
          <a:avLst/>
        </a:prstGeom>
        <a:solidFill>
          <a:schemeClr val="accent2">
            <a:alpha val="90000"/>
          </a:schemeClr>
        </a:solidFill>
        <a:ln w="190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получения сообщения о принятии вышестоящей комиссией протокола об итогах голосования, а равно при повторном подсчете голосов избирателей на избирательных участках</a:t>
          </a:r>
          <a:endParaRPr lang="ru-RU" sz="18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33469" y="763879"/>
        <a:ext cx="2296130" cy="3863986"/>
      </dsp:txXfrm>
    </dsp:sp>
    <dsp:sp modelId="{3CF8A977-7870-4CE0-9633-844FE3915677}">
      <dsp:nvSpPr>
        <dsp:cNvPr id="0" name=""/>
        <dsp:cNvSpPr/>
      </dsp:nvSpPr>
      <dsp:spPr>
        <a:xfrm>
          <a:off x="4481133" y="0"/>
          <a:ext cx="1241568" cy="1700047"/>
        </a:xfrm>
        <a:prstGeom prst="ellipse">
          <a:avLst/>
        </a:prstGeom>
        <a:solidFill>
          <a:schemeClr val="accent3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ДО</a:t>
          </a:r>
          <a:endParaRPr lang="ru-RU" sz="4000" kern="1200" dirty="0"/>
        </a:p>
      </dsp:txBody>
      <dsp:txXfrm>
        <a:off x="4662956" y="248966"/>
        <a:ext cx="877922" cy="1202115"/>
      </dsp:txXfrm>
    </dsp:sp>
    <dsp:sp modelId="{296D7EC3-49BD-4D53-A572-58DB9CE669D6}">
      <dsp:nvSpPr>
        <dsp:cNvPr id="0" name=""/>
        <dsp:cNvSpPr/>
      </dsp:nvSpPr>
      <dsp:spPr>
        <a:xfrm>
          <a:off x="710048" y="763879"/>
          <a:ext cx="2733488" cy="2429481"/>
        </a:xfrm>
        <a:prstGeom prst="rect">
          <a:avLst/>
        </a:prstGeom>
        <a:solidFill>
          <a:schemeClr val="accent2">
            <a:alpha val="90000"/>
          </a:schemeClr>
        </a:solidFill>
        <a:ln w="19050" cap="flat" cmpd="sng" algn="ctr">
          <a:solidFill>
            <a:schemeClr val="accent3">
              <a:tint val="40000"/>
              <a:alpha val="90000"/>
              <a:hueOff val="-6996450"/>
              <a:satOff val="-18698"/>
              <a:lumOff val="-15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момента начала работы избирательной комиссии в день голосования, а также в дни досрочного голосования</a:t>
          </a:r>
          <a:endParaRPr lang="ru-RU" sz="18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147406" y="763879"/>
        <a:ext cx="2296130" cy="2429481"/>
      </dsp:txXfrm>
    </dsp:sp>
    <dsp:sp modelId="{9589DEAC-7061-4A5A-9689-FD7DDAE5AEF5}">
      <dsp:nvSpPr>
        <dsp:cNvPr id="0" name=""/>
        <dsp:cNvSpPr/>
      </dsp:nvSpPr>
      <dsp:spPr>
        <a:xfrm>
          <a:off x="710048" y="3160121"/>
          <a:ext cx="2733488" cy="1569041"/>
        </a:xfrm>
        <a:prstGeom prst="rect">
          <a:avLst/>
        </a:prstGeom>
        <a:solidFill>
          <a:schemeClr val="accent3">
            <a:tint val="40000"/>
            <a:alpha val="90000"/>
            <a:hueOff val="-13992901"/>
            <a:satOff val="-37397"/>
            <a:lumOff val="-3101"/>
            <a:alphaOff val="0"/>
          </a:schemeClr>
        </a:solidFill>
        <a:ln w="19050" cap="flat" cmpd="sng" algn="ctr">
          <a:solidFill>
            <a:schemeClr val="accent3">
              <a:tint val="40000"/>
              <a:alpha val="90000"/>
              <a:hueOff val="-13992901"/>
              <a:satOff val="-37397"/>
              <a:lumOff val="-31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 при этом направление должно быть представлено в день предшествующий дню голосования (досрочного голосования), либо непосредственно в день голосования (досрочного голосования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47406" y="3160121"/>
        <a:ext cx="2296130" cy="1569041"/>
      </dsp:txXfrm>
    </dsp:sp>
    <dsp:sp modelId="{5E603E4F-0647-40A6-A65B-B2FBB6E8633A}">
      <dsp:nvSpPr>
        <dsp:cNvPr id="0" name=""/>
        <dsp:cNvSpPr/>
      </dsp:nvSpPr>
      <dsp:spPr>
        <a:xfrm>
          <a:off x="0" y="0"/>
          <a:ext cx="1109195" cy="1853177"/>
        </a:xfrm>
        <a:prstGeom prst="ellipse">
          <a:avLst/>
        </a:prstGeom>
        <a:solidFill>
          <a:schemeClr val="accent3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/>
            <a:t>С</a:t>
          </a:r>
          <a:endParaRPr lang="ru-RU" sz="4000" kern="1200" dirty="0"/>
        </a:p>
      </dsp:txBody>
      <dsp:txXfrm>
        <a:off x="162438" y="271391"/>
        <a:ext cx="784319" cy="13103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1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0CCE5-ECDF-47F4-9D83-1BC8808F0F4B}" type="datetimeFigureOut">
              <a:rPr lang="ru-RU" smtClean="0"/>
              <a:t>18.05.2022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16661"/>
            <a:ext cx="544703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31600"/>
            <a:ext cx="2950475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5F3CE4-62F3-4E9E-95F0-58209C069D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628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CB85C9F-07E0-4959-BCB4-CAFDA76F2206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4DA1CBA-A245-41AB-8F73-68CCF08BA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85C9F-07E0-4959-BCB4-CAFDA76F2206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1CBA-A245-41AB-8F73-68CCF08BA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85C9F-07E0-4959-BCB4-CAFDA76F2206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1CBA-A245-41AB-8F73-68CCF08BA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85C9F-07E0-4959-BCB4-CAFDA76F2206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1CBA-A245-41AB-8F73-68CCF08BA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85C9F-07E0-4959-BCB4-CAFDA76F2206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1CBA-A245-41AB-8F73-68CCF08BA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85C9F-07E0-4959-BCB4-CAFDA76F2206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1CBA-A245-41AB-8F73-68CCF08BA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B85C9F-07E0-4959-BCB4-CAFDA76F2206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4DA1CBA-A245-41AB-8F73-68CCF08BA15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CB85C9F-07E0-4959-BCB4-CAFDA76F2206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4DA1CBA-A245-41AB-8F73-68CCF08BA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85C9F-07E0-4959-BCB4-CAFDA76F2206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1CBA-A245-41AB-8F73-68CCF08BA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85C9F-07E0-4959-BCB4-CAFDA76F2206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1CBA-A245-41AB-8F73-68CCF08BA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85C9F-07E0-4959-BCB4-CAFDA76F2206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A1CBA-A245-41AB-8F73-68CCF08BA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CB85C9F-07E0-4959-BCB4-CAFDA76F2206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4DA1CBA-A245-41AB-8F73-68CCF08BA1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6806B4F022F003F14D5A72A787E3BFD25FC949ECD491283F74D79DD9C29AF6DB5206FFD80A2AF96ACA6ACB3E57A709015CFAD873BBF315BAQ1O0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8458200" cy="2385556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Правовая основа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деятельности 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наблюдателей на выборах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149080"/>
            <a:ext cx="4953000" cy="1752600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E66C7D"/>
              </a:buClr>
            </a:pPr>
            <a:r>
              <a:rPr lang="ru-RU" sz="2200" dirty="0">
                <a:solidFill>
                  <a:srgbClr val="5A6378"/>
                </a:solidFill>
                <a:cs typeface="Times New Roman" pitchFamily="18" charset="0"/>
              </a:rPr>
              <a:t>Федеральный закон от 12.06.2002 N 67-ФЗ "Об основных гарантиях избирательных прав и права на участие в референдуме граждан Российской Федерации"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65" y="116632"/>
            <a:ext cx="1167775" cy="116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43608" y="28529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620688"/>
            <a:ext cx="6203032" cy="10668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ПЕРИОД РАБОТЫ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0675934"/>
              </p:ext>
            </p:extLst>
          </p:nvPr>
        </p:nvGraphicFramePr>
        <p:xfrm>
          <a:off x="467544" y="1844824"/>
          <a:ext cx="8229600" cy="4729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9670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692696"/>
            <a:ext cx="6563072" cy="10668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НАБЛЮДАТЕЛИ ВПРАВЕ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/>
          <a:lstStyle/>
          <a:p>
            <a:pPr marL="109728" indent="0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ЗНАКОМИТЬСЯ: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со списками избирателей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с реестром выдачи открепительных удостоверений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с находящимися в комиссии открепительными удостоверениями,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с реестром заявлений (обращений) о голосовании вне помещения для голосования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НАХОДИТЬСЯ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в помещении для голосования соответствующего избирательного участка в день голосования, а также в дни досрочного голосования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наблюдать за выдачей бюллетеней избирателям.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ПРИСУТСТВОВАТЬ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при голосовании избирателей вне помещения для голосования</a:t>
            </a:r>
          </a:p>
        </p:txBody>
      </p:sp>
      <p:pic>
        <p:nvPicPr>
          <p:cNvPr id="5" name="Рисунок 4" descr="https://martech.zone/wp-content/uploads/2006/11/Depositphotos_56497241_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700808"/>
            <a:ext cx="1224136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1408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627348"/>
            <a:ext cx="6707088" cy="10668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5A6378"/>
                </a:solidFill>
                <a:latin typeface="Times New Roman" pitchFamily="18" charset="0"/>
                <a:cs typeface="Times New Roman" pitchFamily="18" charset="0"/>
              </a:rPr>
              <a:t>НАБЛЮДАТЕЛИ ВПРАВЕ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901176"/>
          </a:xfrm>
        </p:spPr>
        <p:txBody>
          <a:bodyPr/>
          <a:lstStyle/>
          <a:p>
            <a:pPr marL="109728" indent="0" algn="just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НАБЛЮДАТЬ:</a:t>
            </a:r>
          </a:p>
          <a:p>
            <a:pPr marL="109728" indent="0" algn="just">
              <a:spcBef>
                <a:spcPts val="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за подсчетом числа граждан, внесенных в списки избирателей,</a:t>
            </a:r>
          </a:p>
          <a:p>
            <a:pPr marL="109728" indent="0" algn="just">
              <a:spcBef>
                <a:spcPts val="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за подсчетом бюллетеней, выданных избирателям,</a:t>
            </a:r>
          </a:p>
          <a:p>
            <a:pPr marL="109728" indent="0" algn="just">
              <a:spcBef>
                <a:spcPts val="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за подсчетом погашенных бюллетеней,</a:t>
            </a:r>
          </a:p>
          <a:p>
            <a:pPr marL="109728" indent="0" algn="just">
              <a:spcBef>
                <a:spcPts val="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за подсчетом голосов избирателей на избирательном участке на расстоянии и в условиях, обеспечивающих им обозримость содержащихся в бюллетенях отметок избирателей,</a:t>
            </a:r>
          </a:p>
          <a:p>
            <a:pPr marL="109728" indent="0" algn="just">
              <a:spcBef>
                <a:spcPts val="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за составлением комиссией протокола об итогах голосования и иных документов.</a:t>
            </a:r>
          </a:p>
          <a:p>
            <a:pPr marL="109728" indent="0" algn="just">
              <a:spcBef>
                <a:spcPts val="0"/>
              </a:spcBef>
              <a:buNone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ЗНАКОМИТЬСЯ: </a:t>
            </a:r>
          </a:p>
          <a:p>
            <a:pPr marL="109728" indent="0" algn="just">
              <a:spcBef>
                <a:spcPts val="0"/>
              </a:spcBef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с любым заполненным или незаполненным бюллетенем при подсчете голосов избирателей.</a:t>
            </a:r>
          </a:p>
          <a:p>
            <a:pPr marL="109728" indent="0" algn="just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ОБРАЩАТЬСЯ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к председателю комиссии, а в случае его отсутствия к лицу, его замещающему, с предложениями и замечаниями по вопросам организации голосования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s://martech.zone/wp-content/uploads/2006/11/Depositphotos_56497241_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556792"/>
            <a:ext cx="1296144" cy="1224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6961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627348"/>
            <a:ext cx="6851104" cy="1066800"/>
          </a:xfrm>
        </p:spPr>
        <p:txBody>
          <a:bodyPr/>
          <a:lstStyle/>
          <a:p>
            <a:r>
              <a:rPr lang="ru-RU" b="1" dirty="0" smtClean="0">
                <a:solidFill>
                  <a:srgbClr val="5A6378"/>
                </a:solidFill>
                <a:latin typeface="Times New Roman" pitchFamily="18" charset="0"/>
                <a:cs typeface="Times New Roman" pitchFamily="18" charset="0"/>
              </a:rPr>
              <a:t>НАБЛЮДАТЕЛИ ВПРАВЕ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19256" cy="4873728"/>
          </a:xfrm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 </a:t>
            </a:r>
          </a:p>
          <a:p>
            <a:pPr marL="109728" indent="0" algn="just">
              <a:spcBef>
                <a:spcPts val="0"/>
              </a:spcBef>
              <a:buNone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ЗНАКОМИТЬСЯ:</a:t>
            </a:r>
          </a:p>
          <a:p>
            <a:pPr marL="109728" indent="0" algn="just">
              <a:spcBef>
                <a:spcPts val="0"/>
              </a:spcBef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с протоколами соответствующей комиссии, нижестоящих комиссий об итогах голосования, о результатах выборов,</a:t>
            </a:r>
          </a:p>
          <a:p>
            <a:pPr marL="109728" indent="0" algn="just">
              <a:spcBef>
                <a:spcPts val="0"/>
              </a:spcBef>
              <a:buNone/>
            </a:pP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с приложенными к ним документами.</a:t>
            </a:r>
          </a:p>
          <a:p>
            <a:pPr marL="109728" indent="0" algn="just">
              <a:spcBef>
                <a:spcPts val="0"/>
              </a:spcBef>
              <a:buNone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ПОЛУЧАТЬ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от соответствующей комиссии заверенные копии указанных протоколов.</a:t>
            </a:r>
          </a:p>
          <a:p>
            <a:pPr marL="109728" indent="0" algn="just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НОСИТЬ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нагрудный знак с обозначением своего статуса и указанием своих ФИО, а также ФИО зарегистрированного кандидата или наименования избирательного объединения, общественного объединения, субъекта общественного контроля, направивших наблюдателя в комиссию</a:t>
            </a:r>
          </a:p>
          <a:p>
            <a:pPr marL="109728" indent="0" algn="just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ОБЖАЛОВАТЬ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действия (бездействия) комиссии в вышестоящую комиссию, избирательную комиссию субъекта Российской Федерации, Центральную избирательную комиссию Российской Федерации или в суд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s://martech.zone/wp-content/uploads/2006/11/Depositphotos_56497241_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484784"/>
            <a:ext cx="1152128" cy="9649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1068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699356"/>
            <a:ext cx="7005464" cy="10668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НАБЛЮДАТЕЛИ ВПРАВЕ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85696"/>
          </a:xfrm>
        </p:spPr>
        <p:txBody>
          <a:bodyPr/>
          <a:lstStyle/>
          <a:p>
            <a:pPr marL="109728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ПРИСУТСТВОВАТЬ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при повторном подсчете голосов избирателей в соответствующих комиссиях</a:t>
            </a:r>
          </a:p>
          <a:p>
            <a:pPr marL="109728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ПРОИЗВОДИТЬ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в помещении для голосования (с того места, которое определено председателем комиссии) фото- и (или) видеосъемку, предварительно уведомив об этом председателя, заместителя или секретаря комиссии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s://martech.zone/wp-content/uploads/2006/11/Depositphotos_56497241_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293096"/>
            <a:ext cx="1512168" cy="11809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7435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627348"/>
            <a:ext cx="7416824" cy="1066800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НАБЛЮДАТЕЛИ НЕ ВПРАВЕ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1700808"/>
            <a:ext cx="8498929" cy="4873728"/>
          </a:xfrm>
        </p:spPr>
        <p:txBody>
          <a:bodyPr>
            <a:normAutofit/>
          </a:bodyPr>
          <a:lstStyle/>
          <a:p>
            <a:pPr marL="109728" indent="0" algn="just">
              <a:spcBef>
                <a:spcPts val="0"/>
              </a:spcBef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ВЫДАВАТЬ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избирателям бюллетени;</a:t>
            </a:r>
          </a:p>
          <a:p>
            <a:pPr marL="109728" indent="0" algn="just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РАСПИСЫВАТЬСЯ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за избирателя, в том числе по его просьбе, в получении бюллетеней;</a:t>
            </a:r>
          </a:p>
          <a:p>
            <a:pPr marL="109728" indent="0" algn="just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ЗАПОЛНЯТЬ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за избирателя, в том числе по его просьбе, бюллетени;</a:t>
            </a:r>
          </a:p>
          <a:p>
            <a:pPr marL="109728" indent="0" algn="just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ПРЕДПРИНИМАТЬ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действия, нарушающие тайну голосования;</a:t>
            </a:r>
          </a:p>
          <a:p>
            <a:pPr marL="109728" indent="0" algn="just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ПРИНИМАТЬ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непосредственное участие в проводимом членами комиссии с правом решающего голоса подсчете бюллетеней;</a:t>
            </a:r>
          </a:p>
          <a:p>
            <a:pPr marL="109728" indent="0" algn="just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СОВЕРШАТЬ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действия, препятствующие работе комиссии;</a:t>
            </a:r>
          </a:p>
          <a:p>
            <a:pPr marL="109728" indent="0" algn="just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ПРОВОДИТЬ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агитацию среди избирателей;</a:t>
            </a:r>
          </a:p>
          <a:p>
            <a:pPr marL="109728" indent="0" algn="just">
              <a:spcBef>
                <a:spcPts val="0"/>
              </a:spcBef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УЧАСТВОВАТЬ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в принятии решений соответствующей комиссии</a:t>
            </a:r>
          </a:p>
          <a:p>
            <a:pPr marL="624078" indent="-514350" algn="just">
              <a:spcBef>
                <a:spcPts val="0"/>
              </a:spcBef>
              <a:buAutoNum type="arabicPeriod"/>
            </a:pP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www.janetpope.org/wp-content/uploads/2015/02/Dollarphotoclub_7759139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556792"/>
            <a:ext cx="1503809" cy="11521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5281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EACAD84-10D0-4F90-AC3D-1CF90FCCED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3140968"/>
            <a:ext cx="8229600" cy="432511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Спасибо за внимание</a:t>
            </a:r>
            <a:endParaRPr lang="ru-RU" sz="54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0342A3A4-E9E2-4A4C-82D9-5CB5FA1BBB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1237595" cy="98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53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НАБЛЮДАТЕЛЬ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гражданин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Российской Федерации,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уполномоченный осуществлять:</a:t>
            </a:r>
          </a:p>
          <a:p>
            <a:pPr marL="109728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наблюдение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 проведением голосования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109728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наблюдение за подсчетом голосов, </a:t>
            </a:r>
          </a:p>
          <a:p>
            <a:pPr marL="109728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наблюдение за иной деятельностью комиссии </a:t>
            </a:r>
          </a:p>
          <a:p>
            <a:pPr marL="109728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период проведения голосования, установления его итогов, определения результатов выборов, референдума, включая деятельность комиссии по проверке правильности установления итогов голосования и определения результатов выборов, референдума.</a:t>
            </a: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494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НАБЛЮДАТЕЛЬ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457200" y="1988841"/>
            <a:ext cx="4038600" cy="374441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поведении выборов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федеральные органы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государственной власти, </a:t>
            </a: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наблюдателем может быть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гражданин Российской Федерации, </a:t>
            </a:r>
          </a:p>
          <a:p>
            <a:pPr marL="109728" indent="0" algn="ctr">
              <a:buNone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обладающий активным избирательным правом на указанных выборах</a:t>
            </a:r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648200" y="1988841"/>
            <a:ext cx="4038600" cy="3744415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проведении выборов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в органы государственной власти субъекта  РФ, референдума субъекта РФ, выборов в органы местного самоуправления, </a:t>
            </a: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наблюдателем может быть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гражданин Российской Федерации,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обладающий активным избирательным правом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выборах  в органы государственной власти, правом на участие в референдуме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соответствующего субъекта Российской Федерации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6381328"/>
            <a:ext cx="4104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п.4 ст.30 Федерального закона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84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КЕМ НАЗНАЧАЕТСЯ НАБЛЮДАТЕЛЬ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8522135"/>
              </p:ext>
            </p:extLst>
          </p:nvPr>
        </p:nvGraphicFramePr>
        <p:xfrm>
          <a:off x="467544" y="1988840"/>
          <a:ext cx="8229600" cy="4729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1589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КОЛИЧЕСТВО 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НАБЛЮДАТЕЛЕЙ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11560" y="2027553"/>
            <a:ext cx="3600400" cy="2049519"/>
          </a:xfrm>
          <a:custGeom>
            <a:avLst/>
            <a:gdLst>
              <a:gd name="connsiteX0" fmla="*/ 0 w 3359583"/>
              <a:gd name="connsiteY0" fmla="*/ 130279 h 1302794"/>
              <a:gd name="connsiteX1" fmla="*/ 38158 w 3359583"/>
              <a:gd name="connsiteY1" fmla="*/ 38158 h 1302794"/>
              <a:gd name="connsiteX2" fmla="*/ 130279 w 3359583"/>
              <a:gd name="connsiteY2" fmla="*/ 0 h 1302794"/>
              <a:gd name="connsiteX3" fmla="*/ 3229304 w 3359583"/>
              <a:gd name="connsiteY3" fmla="*/ 0 h 1302794"/>
              <a:gd name="connsiteX4" fmla="*/ 3321425 w 3359583"/>
              <a:gd name="connsiteY4" fmla="*/ 38158 h 1302794"/>
              <a:gd name="connsiteX5" fmla="*/ 3359583 w 3359583"/>
              <a:gd name="connsiteY5" fmla="*/ 130279 h 1302794"/>
              <a:gd name="connsiteX6" fmla="*/ 3359583 w 3359583"/>
              <a:gd name="connsiteY6" fmla="*/ 1172515 h 1302794"/>
              <a:gd name="connsiteX7" fmla="*/ 3321425 w 3359583"/>
              <a:gd name="connsiteY7" fmla="*/ 1264636 h 1302794"/>
              <a:gd name="connsiteX8" fmla="*/ 3229304 w 3359583"/>
              <a:gd name="connsiteY8" fmla="*/ 1302794 h 1302794"/>
              <a:gd name="connsiteX9" fmla="*/ 130279 w 3359583"/>
              <a:gd name="connsiteY9" fmla="*/ 1302794 h 1302794"/>
              <a:gd name="connsiteX10" fmla="*/ 38158 w 3359583"/>
              <a:gd name="connsiteY10" fmla="*/ 1264636 h 1302794"/>
              <a:gd name="connsiteX11" fmla="*/ 0 w 3359583"/>
              <a:gd name="connsiteY11" fmla="*/ 1172515 h 1302794"/>
              <a:gd name="connsiteX12" fmla="*/ 0 w 3359583"/>
              <a:gd name="connsiteY12" fmla="*/ 130279 h 1302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59583" h="1302794">
                <a:moveTo>
                  <a:pt x="0" y="130279"/>
                </a:moveTo>
                <a:cubicBezTo>
                  <a:pt x="0" y="95727"/>
                  <a:pt x="13726" y="62590"/>
                  <a:pt x="38158" y="38158"/>
                </a:cubicBezTo>
                <a:cubicBezTo>
                  <a:pt x="62590" y="13726"/>
                  <a:pt x="95727" y="0"/>
                  <a:pt x="130279" y="0"/>
                </a:cubicBezTo>
                <a:lnTo>
                  <a:pt x="3229304" y="0"/>
                </a:lnTo>
                <a:cubicBezTo>
                  <a:pt x="3263856" y="0"/>
                  <a:pt x="3296993" y="13726"/>
                  <a:pt x="3321425" y="38158"/>
                </a:cubicBezTo>
                <a:cubicBezTo>
                  <a:pt x="3345857" y="62590"/>
                  <a:pt x="3359583" y="95727"/>
                  <a:pt x="3359583" y="130279"/>
                </a:cubicBezTo>
                <a:lnTo>
                  <a:pt x="3359583" y="1172515"/>
                </a:lnTo>
                <a:cubicBezTo>
                  <a:pt x="3359583" y="1207067"/>
                  <a:pt x="3345857" y="1240204"/>
                  <a:pt x="3321425" y="1264636"/>
                </a:cubicBezTo>
                <a:cubicBezTo>
                  <a:pt x="3296993" y="1289068"/>
                  <a:pt x="3263856" y="1302794"/>
                  <a:pt x="3229304" y="1302794"/>
                </a:cubicBezTo>
                <a:lnTo>
                  <a:pt x="130279" y="1302794"/>
                </a:lnTo>
                <a:cubicBezTo>
                  <a:pt x="95727" y="1302794"/>
                  <a:pt x="62590" y="1289068"/>
                  <a:pt x="38158" y="1264636"/>
                </a:cubicBezTo>
                <a:cubicBezTo>
                  <a:pt x="13726" y="1240204"/>
                  <a:pt x="0" y="1207067"/>
                  <a:pt x="0" y="1172515"/>
                </a:cubicBezTo>
                <a:lnTo>
                  <a:pt x="0" y="13027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688" tIns="87688" rIns="87688" bIns="87688" numCol="1" spcCol="1270" anchor="ctr" anchorCtr="0">
            <a:noAutofit/>
          </a:bodyPr>
          <a:lstStyle/>
          <a:p>
            <a:pPr marL="109728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КАЖДУЮ УИК, ТИК, ОИК МОЖЕТ БЫТЬ НАЗНАЧЕНО </a:t>
            </a:r>
          </a:p>
          <a:p>
            <a:pPr marL="109728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НЕ БОЛЕЕ 3 (ТРЕХ) </a:t>
            </a:r>
          </a:p>
          <a:p>
            <a:pPr marL="109728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НАБЛЮДАТЕЛЕЙ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4"/>
          <p:cNvSpPr txBox="1">
            <a:spLocks/>
          </p:cNvSpPr>
          <p:nvPr/>
        </p:nvSpPr>
        <p:spPr>
          <a:xfrm>
            <a:off x="4537970" y="2065035"/>
            <a:ext cx="3886951" cy="1940027"/>
          </a:xfrm>
          <a:custGeom>
            <a:avLst/>
            <a:gdLst>
              <a:gd name="connsiteX0" fmla="*/ 0 w 3359583"/>
              <a:gd name="connsiteY0" fmla="*/ 130279 h 1302794"/>
              <a:gd name="connsiteX1" fmla="*/ 38158 w 3359583"/>
              <a:gd name="connsiteY1" fmla="*/ 38158 h 1302794"/>
              <a:gd name="connsiteX2" fmla="*/ 130279 w 3359583"/>
              <a:gd name="connsiteY2" fmla="*/ 0 h 1302794"/>
              <a:gd name="connsiteX3" fmla="*/ 3229304 w 3359583"/>
              <a:gd name="connsiteY3" fmla="*/ 0 h 1302794"/>
              <a:gd name="connsiteX4" fmla="*/ 3321425 w 3359583"/>
              <a:gd name="connsiteY4" fmla="*/ 38158 h 1302794"/>
              <a:gd name="connsiteX5" fmla="*/ 3359583 w 3359583"/>
              <a:gd name="connsiteY5" fmla="*/ 130279 h 1302794"/>
              <a:gd name="connsiteX6" fmla="*/ 3359583 w 3359583"/>
              <a:gd name="connsiteY6" fmla="*/ 1172515 h 1302794"/>
              <a:gd name="connsiteX7" fmla="*/ 3321425 w 3359583"/>
              <a:gd name="connsiteY7" fmla="*/ 1264636 h 1302794"/>
              <a:gd name="connsiteX8" fmla="*/ 3229304 w 3359583"/>
              <a:gd name="connsiteY8" fmla="*/ 1302794 h 1302794"/>
              <a:gd name="connsiteX9" fmla="*/ 130279 w 3359583"/>
              <a:gd name="connsiteY9" fmla="*/ 1302794 h 1302794"/>
              <a:gd name="connsiteX10" fmla="*/ 38158 w 3359583"/>
              <a:gd name="connsiteY10" fmla="*/ 1264636 h 1302794"/>
              <a:gd name="connsiteX11" fmla="*/ 0 w 3359583"/>
              <a:gd name="connsiteY11" fmla="*/ 1172515 h 1302794"/>
              <a:gd name="connsiteX12" fmla="*/ 0 w 3359583"/>
              <a:gd name="connsiteY12" fmla="*/ 130279 h 1302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59583" h="1302794">
                <a:moveTo>
                  <a:pt x="0" y="130279"/>
                </a:moveTo>
                <a:cubicBezTo>
                  <a:pt x="0" y="95727"/>
                  <a:pt x="13726" y="62590"/>
                  <a:pt x="38158" y="38158"/>
                </a:cubicBezTo>
                <a:cubicBezTo>
                  <a:pt x="62590" y="13726"/>
                  <a:pt x="95727" y="0"/>
                  <a:pt x="130279" y="0"/>
                </a:cubicBezTo>
                <a:lnTo>
                  <a:pt x="3229304" y="0"/>
                </a:lnTo>
                <a:cubicBezTo>
                  <a:pt x="3263856" y="0"/>
                  <a:pt x="3296993" y="13726"/>
                  <a:pt x="3321425" y="38158"/>
                </a:cubicBezTo>
                <a:cubicBezTo>
                  <a:pt x="3345857" y="62590"/>
                  <a:pt x="3359583" y="95727"/>
                  <a:pt x="3359583" y="130279"/>
                </a:cubicBezTo>
                <a:lnTo>
                  <a:pt x="3359583" y="1172515"/>
                </a:lnTo>
                <a:cubicBezTo>
                  <a:pt x="3359583" y="1207067"/>
                  <a:pt x="3345857" y="1240204"/>
                  <a:pt x="3321425" y="1264636"/>
                </a:cubicBezTo>
                <a:cubicBezTo>
                  <a:pt x="3296993" y="1289068"/>
                  <a:pt x="3263856" y="1302794"/>
                  <a:pt x="3229304" y="1302794"/>
                </a:cubicBezTo>
                <a:lnTo>
                  <a:pt x="130279" y="1302794"/>
                </a:lnTo>
                <a:cubicBezTo>
                  <a:pt x="95727" y="1302794"/>
                  <a:pt x="62590" y="1289068"/>
                  <a:pt x="38158" y="1264636"/>
                </a:cubicBezTo>
                <a:cubicBezTo>
                  <a:pt x="13726" y="1240204"/>
                  <a:pt x="0" y="1207067"/>
                  <a:pt x="0" y="1172515"/>
                </a:cubicBezTo>
                <a:lnTo>
                  <a:pt x="0" y="13027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688" tIns="87688" rIns="87688" bIns="87688" numCol="1" spcCol="1270" anchor="ctr" anchorCtr="0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ЕСЛИ ПРИНЯТО РЕШЕНИЕ О ГОЛОСОВАНИИ В ТЕЧЕНИЕ НЕСКОЛЬКИХ ДНЕЙ, ТО  МОЖНО НАЗНАЧТЬ 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НЕ БОЛЕЕ ТРЕХ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НАБЛЮДАТЕЛЕЙ 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НА КАЖДЫЙ ДЕНЬ ГОЛОСОВАНИЯ</a:t>
            </a:r>
            <a:endParaRPr lang="ru-RU" sz="1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4"/>
          <p:cNvSpPr txBox="1">
            <a:spLocks/>
          </p:cNvSpPr>
          <p:nvPr/>
        </p:nvSpPr>
        <p:spPr>
          <a:xfrm>
            <a:off x="620431" y="4357463"/>
            <a:ext cx="7776864" cy="792089"/>
          </a:xfrm>
          <a:custGeom>
            <a:avLst/>
            <a:gdLst>
              <a:gd name="connsiteX0" fmla="*/ 0 w 3359583"/>
              <a:gd name="connsiteY0" fmla="*/ 130279 h 1302794"/>
              <a:gd name="connsiteX1" fmla="*/ 38158 w 3359583"/>
              <a:gd name="connsiteY1" fmla="*/ 38158 h 1302794"/>
              <a:gd name="connsiteX2" fmla="*/ 130279 w 3359583"/>
              <a:gd name="connsiteY2" fmla="*/ 0 h 1302794"/>
              <a:gd name="connsiteX3" fmla="*/ 3229304 w 3359583"/>
              <a:gd name="connsiteY3" fmla="*/ 0 h 1302794"/>
              <a:gd name="connsiteX4" fmla="*/ 3321425 w 3359583"/>
              <a:gd name="connsiteY4" fmla="*/ 38158 h 1302794"/>
              <a:gd name="connsiteX5" fmla="*/ 3359583 w 3359583"/>
              <a:gd name="connsiteY5" fmla="*/ 130279 h 1302794"/>
              <a:gd name="connsiteX6" fmla="*/ 3359583 w 3359583"/>
              <a:gd name="connsiteY6" fmla="*/ 1172515 h 1302794"/>
              <a:gd name="connsiteX7" fmla="*/ 3321425 w 3359583"/>
              <a:gd name="connsiteY7" fmla="*/ 1264636 h 1302794"/>
              <a:gd name="connsiteX8" fmla="*/ 3229304 w 3359583"/>
              <a:gd name="connsiteY8" fmla="*/ 1302794 h 1302794"/>
              <a:gd name="connsiteX9" fmla="*/ 130279 w 3359583"/>
              <a:gd name="connsiteY9" fmla="*/ 1302794 h 1302794"/>
              <a:gd name="connsiteX10" fmla="*/ 38158 w 3359583"/>
              <a:gd name="connsiteY10" fmla="*/ 1264636 h 1302794"/>
              <a:gd name="connsiteX11" fmla="*/ 0 w 3359583"/>
              <a:gd name="connsiteY11" fmla="*/ 1172515 h 1302794"/>
              <a:gd name="connsiteX12" fmla="*/ 0 w 3359583"/>
              <a:gd name="connsiteY12" fmla="*/ 130279 h 1302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59583" h="1302794">
                <a:moveTo>
                  <a:pt x="0" y="130279"/>
                </a:moveTo>
                <a:cubicBezTo>
                  <a:pt x="0" y="95727"/>
                  <a:pt x="13726" y="62590"/>
                  <a:pt x="38158" y="38158"/>
                </a:cubicBezTo>
                <a:cubicBezTo>
                  <a:pt x="62590" y="13726"/>
                  <a:pt x="95727" y="0"/>
                  <a:pt x="130279" y="0"/>
                </a:cubicBezTo>
                <a:lnTo>
                  <a:pt x="3229304" y="0"/>
                </a:lnTo>
                <a:cubicBezTo>
                  <a:pt x="3263856" y="0"/>
                  <a:pt x="3296993" y="13726"/>
                  <a:pt x="3321425" y="38158"/>
                </a:cubicBezTo>
                <a:cubicBezTo>
                  <a:pt x="3345857" y="62590"/>
                  <a:pt x="3359583" y="95727"/>
                  <a:pt x="3359583" y="130279"/>
                </a:cubicBezTo>
                <a:lnTo>
                  <a:pt x="3359583" y="1172515"/>
                </a:lnTo>
                <a:cubicBezTo>
                  <a:pt x="3359583" y="1207067"/>
                  <a:pt x="3345857" y="1240204"/>
                  <a:pt x="3321425" y="1264636"/>
                </a:cubicBezTo>
                <a:cubicBezTo>
                  <a:pt x="3296993" y="1289068"/>
                  <a:pt x="3263856" y="1302794"/>
                  <a:pt x="3229304" y="1302794"/>
                </a:cubicBezTo>
                <a:lnTo>
                  <a:pt x="130279" y="1302794"/>
                </a:lnTo>
                <a:cubicBezTo>
                  <a:pt x="95727" y="1302794"/>
                  <a:pt x="62590" y="1289068"/>
                  <a:pt x="38158" y="1264636"/>
                </a:cubicBezTo>
                <a:cubicBezTo>
                  <a:pt x="13726" y="1240204"/>
                  <a:pt x="0" y="1207067"/>
                  <a:pt x="0" y="1172515"/>
                </a:cubicBezTo>
                <a:lnTo>
                  <a:pt x="0" y="13027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688" tIns="87688" rIns="87688" bIns="87688" numCol="1" spcCol="1270" anchor="ctr" anchorCtr="0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НАБЛЮДАТЕЛИ ИМЕЮТ ПРАВО ПООЧЕРЕДНО  ОСУЩЕСТВЛЯТЬ НАБЛЮДЕНИЕ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4"/>
          <p:cNvSpPr txBox="1">
            <a:spLocks/>
          </p:cNvSpPr>
          <p:nvPr/>
        </p:nvSpPr>
        <p:spPr>
          <a:xfrm>
            <a:off x="611560" y="5445224"/>
            <a:ext cx="7776864" cy="864096"/>
          </a:xfrm>
          <a:custGeom>
            <a:avLst/>
            <a:gdLst>
              <a:gd name="connsiteX0" fmla="*/ 0 w 3359583"/>
              <a:gd name="connsiteY0" fmla="*/ 130279 h 1302794"/>
              <a:gd name="connsiteX1" fmla="*/ 38158 w 3359583"/>
              <a:gd name="connsiteY1" fmla="*/ 38158 h 1302794"/>
              <a:gd name="connsiteX2" fmla="*/ 130279 w 3359583"/>
              <a:gd name="connsiteY2" fmla="*/ 0 h 1302794"/>
              <a:gd name="connsiteX3" fmla="*/ 3229304 w 3359583"/>
              <a:gd name="connsiteY3" fmla="*/ 0 h 1302794"/>
              <a:gd name="connsiteX4" fmla="*/ 3321425 w 3359583"/>
              <a:gd name="connsiteY4" fmla="*/ 38158 h 1302794"/>
              <a:gd name="connsiteX5" fmla="*/ 3359583 w 3359583"/>
              <a:gd name="connsiteY5" fmla="*/ 130279 h 1302794"/>
              <a:gd name="connsiteX6" fmla="*/ 3359583 w 3359583"/>
              <a:gd name="connsiteY6" fmla="*/ 1172515 h 1302794"/>
              <a:gd name="connsiteX7" fmla="*/ 3321425 w 3359583"/>
              <a:gd name="connsiteY7" fmla="*/ 1264636 h 1302794"/>
              <a:gd name="connsiteX8" fmla="*/ 3229304 w 3359583"/>
              <a:gd name="connsiteY8" fmla="*/ 1302794 h 1302794"/>
              <a:gd name="connsiteX9" fmla="*/ 130279 w 3359583"/>
              <a:gd name="connsiteY9" fmla="*/ 1302794 h 1302794"/>
              <a:gd name="connsiteX10" fmla="*/ 38158 w 3359583"/>
              <a:gd name="connsiteY10" fmla="*/ 1264636 h 1302794"/>
              <a:gd name="connsiteX11" fmla="*/ 0 w 3359583"/>
              <a:gd name="connsiteY11" fmla="*/ 1172515 h 1302794"/>
              <a:gd name="connsiteX12" fmla="*/ 0 w 3359583"/>
              <a:gd name="connsiteY12" fmla="*/ 130279 h 1302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59583" h="1302794">
                <a:moveTo>
                  <a:pt x="0" y="130279"/>
                </a:moveTo>
                <a:cubicBezTo>
                  <a:pt x="0" y="95727"/>
                  <a:pt x="13726" y="62590"/>
                  <a:pt x="38158" y="38158"/>
                </a:cubicBezTo>
                <a:cubicBezTo>
                  <a:pt x="62590" y="13726"/>
                  <a:pt x="95727" y="0"/>
                  <a:pt x="130279" y="0"/>
                </a:cubicBezTo>
                <a:lnTo>
                  <a:pt x="3229304" y="0"/>
                </a:lnTo>
                <a:cubicBezTo>
                  <a:pt x="3263856" y="0"/>
                  <a:pt x="3296993" y="13726"/>
                  <a:pt x="3321425" y="38158"/>
                </a:cubicBezTo>
                <a:cubicBezTo>
                  <a:pt x="3345857" y="62590"/>
                  <a:pt x="3359583" y="95727"/>
                  <a:pt x="3359583" y="130279"/>
                </a:cubicBezTo>
                <a:lnTo>
                  <a:pt x="3359583" y="1172515"/>
                </a:lnTo>
                <a:cubicBezTo>
                  <a:pt x="3359583" y="1207067"/>
                  <a:pt x="3345857" y="1240204"/>
                  <a:pt x="3321425" y="1264636"/>
                </a:cubicBezTo>
                <a:cubicBezTo>
                  <a:pt x="3296993" y="1289068"/>
                  <a:pt x="3263856" y="1302794"/>
                  <a:pt x="3229304" y="1302794"/>
                </a:cubicBezTo>
                <a:lnTo>
                  <a:pt x="130279" y="1302794"/>
                </a:lnTo>
                <a:cubicBezTo>
                  <a:pt x="95727" y="1302794"/>
                  <a:pt x="62590" y="1289068"/>
                  <a:pt x="38158" y="1264636"/>
                </a:cubicBezTo>
                <a:cubicBezTo>
                  <a:pt x="13726" y="1240204"/>
                  <a:pt x="0" y="1207067"/>
                  <a:pt x="0" y="1172515"/>
                </a:cubicBezTo>
                <a:lnTo>
                  <a:pt x="0" y="13027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688" tIns="87688" rIns="87688" bIns="87688" numCol="1" spcCol="1270" anchor="ctr" anchorCtr="0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ОДНО И ТО ЖЕ ЛИЦО МОЖЕТ БЫТЬ НАЗНАЧЕНО НАБЛЮДАТЕЛЕМ ТОЛЬКО В ОДНУ КОМИССИЮ.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75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52128"/>
          </a:xfrm>
        </p:spPr>
        <p:txBody>
          <a:bodyPr>
            <a:noAutofit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МЕЖДУНАРОДНЫЕ 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НАБЛЮДАТЕЛИ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представитель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иностранной или международной организации, наделенный правом осуществлять в порядке, установленном законом, наблюдение за подготовкой и проведением выборов и референдумов в Российской Федерации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Tx/>
              <a:buChar char="-"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иностранные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(международные) наблюдатели получают разрешение на въезд в Российскую Федерацию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порядке, установленном федеральным законом, и при наличии приглашения органов государственной власти, комиссий, организующих выборы, референдум, аккредитуются Центральной избирательной комиссией Российской Федерации. Деятельность иностранных (международных) наблюдателей регулируется федеральным законом.</a:t>
            </a:r>
            <a:endParaRPr lang="ru-RU" sz="1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endParaRPr lang="ru-RU" sz="1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algn="just">
              <a:buFontTx/>
              <a:buChar char="-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иностранные (международные) наблюдатели вправе присутствовать в иных комиссиях при проведении ими досрочного голосования, установлении итогов голосования, определении результатов выборов, составлении соответствующих протоколов об итогах голосования, о результатах выборов, а также при повторном подсчете голосов избирателей, участников референдума.</a:t>
            </a:r>
          </a:p>
          <a:p>
            <a:pPr algn="just">
              <a:buFontTx/>
              <a:buChar char="-"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84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НАБЛЮДАТЕЛЯМИ 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НЕ МОГУТ БЫТЬ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Выборные должностные лица;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Депутаты;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Высшие должностные лица субъектов Российской Федерации;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Главы местных администраций;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Лица, находящиеся в непосредственном подчинении этих должностных лиц;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Судьи;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Прокуроры;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Члены комиссий с правом решающего голоса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(за исключением членов комиссий, полномочия которых были приостановлены)</a:t>
            </a:r>
          </a:p>
          <a:p>
            <a:pPr>
              <a:buFontTx/>
              <a:buChar char="-"/>
            </a:pPr>
            <a:endParaRPr lang="ru-RU" sz="2500" i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п.4 ст. 30 Федерального закона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523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764704"/>
            <a:ext cx="7221488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ПОДТВЕРЖДЕНИЕ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ПОЛНОМОЧИЙ НАБЛЮДАТЕЛЯ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688008"/>
              </p:ext>
            </p:extLst>
          </p:nvPr>
        </p:nvGraphicFramePr>
        <p:xfrm>
          <a:off x="457200" y="2249424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736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81098"/>
            <a:ext cx="8229600" cy="1066800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rgbClr val="5A6378"/>
                </a:solidFill>
                <a:latin typeface="Times New Roman" pitchFamily="18" charset="0"/>
                <a:cs typeface="Times New Roman" pitchFamily="18" charset="0"/>
              </a:rPr>
              <a:t>ПОДТВЕРЖДЕНИЕ</a:t>
            </a:r>
            <a:br>
              <a:rPr lang="ru-RU" sz="3200" b="1" dirty="0">
                <a:solidFill>
                  <a:srgbClr val="5A637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>
                <a:solidFill>
                  <a:srgbClr val="5A6378"/>
                </a:solidFill>
                <a:latin typeface="Times New Roman" pitchFamily="18" charset="0"/>
                <a:cs typeface="Times New Roman" pitchFamily="18" charset="0"/>
              </a:rPr>
              <a:t> ПОЛНОМОЧИЙ НАБЛЮДАТЕЛЯ</a:t>
            </a:r>
            <a:endParaRPr lang="ru-RU" dirty="0"/>
          </a:p>
        </p:txBody>
      </p:sp>
      <p:sp>
        <p:nvSpPr>
          <p:cNvPr id="5" name="Объект 4"/>
          <p:cNvSpPr txBox="1">
            <a:spLocks noGrp="1"/>
          </p:cNvSpPr>
          <p:nvPr>
            <p:ph idx="1"/>
          </p:nvPr>
        </p:nvSpPr>
        <p:spPr>
          <a:xfrm>
            <a:off x="457200" y="1916113"/>
            <a:ext cx="8229600" cy="1368871"/>
          </a:xfrm>
          <a:custGeom>
            <a:avLst/>
            <a:gdLst>
              <a:gd name="connsiteX0" fmla="*/ 0 w 3359583"/>
              <a:gd name="connsiteY0" fmla="*/ 130279 h 1302794"/>
              <a:gd name="connsiteX1" fmla="*/ 38158 w 3359583"/>
              <a:gd name="connsiteY1" fmla="*/ 38158 h 1302794"/>
              <a:gd name="connsiteX2" fmla="*/ 130279 w 3359583"/>
              <a:gd name="connsiteY2" fmla="*/ 0 h 1302794"/>
              <a:gd name="connsiteX3" fmla="*/ 3229304 w 3359583"/>
              <a:gd name="connsiteY3" fmla="*/ 0 h 1302794"/>
              <a:gd name="connsiteX4" fmla="*/ 3321425 w 3359583"/>
              <a:gd name="connsiteY4" fmla="*/ 38158 h 1302794"/>
              <a:gd name="connsiteX5" fmla="*/ 3359583 w 3359583"/>
              <a:gd name="connsiteY5" fmla="*/ 130279 h 1302794"/>
              <a:gd name="connsiteX6" fmla="*/ 3359583 w 3359583"/>
              <a:gd name="connsiteY6" fmla="*/ 1172515 h 1302794"/>
              <a:gd name="connsiteX7" fmla="*/ 3321425 w 3359583"/>
              <a:gd name="connsiteY7" fmla="*/ 1264636 h 1302794"/>
              <a:gd name="connsiteX8" fmla="*/ 3229304 w 3359583"/>
              <a:gd name="connsiteY8" fmla="*/ 1302794 h 1302794"/>
              <a:gd name="connsiteX9" fmla="*/ 130279 w 3359583"/>
              <a:gd name="connsiteY9" fmla="*/ 1302794 h 1302794"/>
              <a:gd name="connsiteX10" fmla="*/ 38158 w 3359583"/>
              <a:gd name="connsiteY10" fmla="*/ 1264636 h 1302794"/>
              <a:gd name="connsiteX11" fmla="*/ 0 w 3359583"/>
              <a:gd name="connsiteY11" fmla="*/ 1172515 h 1302794"/>
              <a:gd name="connsiteX12" fmla="*/ 0 w 3359583"/>
              <a:gd name="connsiteY12" fmla="*/ 130279 h 1302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59583" h="1302794">
                <a:moveTo>
                  <a:pt x="0" y="130279"/>
                </a:moveTo>
                <a:cubicBezTo>
                  <a:pt x="0" y="95727"/>
                  <a:pt x="13726" y="62590"/>
                  <a:pt x="38158" y="38158"/>
                </a:cubicBezTo>
                <a:cubicBezTo>
                  <a:pt x="62590" y="13726"/>
                  <a:pt x="95727" y="0"/>
                  <a:pt x="130279" y="0"/>
                </a:cubicBezTo>
                <a:lnTo>
                  <a:pt x="3229304" y="0"/>
                </a:lnTo>
                <a:cubicBezTo>
                  <a:pt x="3263856" y="0"/>
                  <a:pt x="3296993" y="13726"/>
                  <a:pt x="3321425" y="38158"/>
                </a:cubicBezTo>
                <a:cubicBezTo>
                  <a:pt x="3345857" y="62590"/>
                  <a:pt x="3359583" y="95727"/>
                  <a:pt x="3359583" y="130279"/>
                </a:cubicBezTo>
                <a:lnTo>
                  <a:pt x="3359583" y="1172515"/>
                </a:lnTo>
                <a:cubicBezTo>
                  <a:pt x="3359583" y="1207067"/>
                  <a:pt x="3345857" y="1240204"/>
                  <a:pt x="3321425" y="1264636"/>
                </a:cubicBezTo>
                <a:cubicBezTo>
                  <a:pt x="3296993" y="1289068"/>
                  <a:pt x="3263856" y="1302794"/>
                  <a:pt x="3229304" y="1302794"/>
                </a:cubicBezTo>
                <a:lnTo>
                  <a:pt x="130279" y="1302794"/>
                </a:lnTo>
                <a:cubicBezTo>
                  <a:pt x="95727" y="1302794"/>
                  <a:pt x="62590" y="1289068"/>
                  <a:pt x="38158" y="1264636"/>
                </a:cubicBezTo>
                <a:cubicBezTo>
                  <a:pt x="13726" y="1240204"/>
                  <a:pt x="0" y="1207067"/>
                  <a:pt x="0" y="1172515"/>
                </a:cubicBezTo>
                <a:lnTo>
                  <a:pt x="0" y="13027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688" tIns="87688" rIns="87688" bIns="87688" numCol="1" spcCol="1270" anchor="ctr" anchorCtr="0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ПОЛНОМОЧИЯ ДОЛЖНЫ БЫТЬ УДОСТОВЕРЕНЫ:</a:t>
            </a:r>
          </a:p>
          <a:p>
            <a:pPr marL="109728" indent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НАПРАВЛЕНИИ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ПИСЬМЕННОЙ ФОРМЕ, </a:t>
            </a:r>
          </a:p>
          <a:p>
            <a:pPr marL="109728" indent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ВЫДАННОМ  ЗАРЕГИСТРИРОВАННЫМ КАНДИДАТОМ ИЛИ ЕГО ДОВЕРЕННЫМ ЛИЦОМ, ИЗБИРАТЕЛЬНЫМ ОБЪЕДИНЕНИЕМ, ОБЩЕСТВЕННЫМ ОБЪЕДИНЕНИЕМ, ИНИЦИАТИВНОЙ ГРУППОЙ ПО ПРОВЕДЕНИЮ РЕФЕРЕНДУМА, СУБЪЕКТОМ ОБЩЕСТВЕННОГО КОНТРОЛЯ, НАЗНАЧИВШИМИ ДАННОГО НАБЛЮДАТЕЛЯ.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4"/>
          <p:cNvSpPr txBox="1">
            <a:spLocks/>
          </p:cNvSpPr>
          <p:nvPr/>
        </p:nvSpPr>
        <p:spPr>
          <a:xfrm>
            <a:off x="539552" y="3501008"/>
            <a:ext cx="4248472" cy="2952328"/>
          </a:xfrm>
          <a:custGeom>
            <a:avLst/>
            <a:gdLst>
              <a:gd name="connsiteX0" fmla="*/ 0 w 3359583"/>
              <a:gd name="connsiteY0" fmla="*/ 130279 h 1302794"/>
              <a:gd name="connsiteX1" fmla="*/ 38158 w 3359583"/>
              <a:gd name="connsiteY1" fmla="*/ 38158 h 1302794"/>
              <a:gd name="connsiteX2" fmla="*/ 130279 w 3359583"/>
              <a:gd name="connsiteY2" fmla="*/ 0 h 1302794"/>
              <a:gd name="connsiteX3" fmla="*/ 3229304 w 3359583"/>
              <a:gd name="connsiteY3" fmla="*/ 0 h 1302794"/>
              <a:gd name="connsiteX4" fmla="*/ 3321425 w 3359583"/>
              <a:gd name="connsiteY4" fmla="*/ 38158 h 1302794"/>
              <a:gd name="connsiteX5" fmla="*/ 3359583 w 3359583"/>
              <a:gd name="connsiteY5" fmla="*/ 130279 h 1302794"/>
              <a:gd name="connsiteX6" fmla="*/ 3359583 w 3359583"/>
              <a:gd name="connsiteY6" fmla="*/ 1172515 h 1302794"/>
              <a:gd name="connsiteX7" fmla="*/ 3321425 w 3359583"/>
              <a:gd name="connsiteY7" fmla="*/ 1264636 h 1302794"/>
              <a:gd name="connsiteX8" fmla="*/ 3229304 w 3359583"/>
              <a:gd name="connsiteY8" fmla="*/ 1302794 h 1302794"/>
              <a:gd name="connsiteX9" fmla="*/ 130279 w 3359583"/>
              <a:gd name="connsiteY9" fmla="*/ 1302794 h 1302794"/>
              <a:gd name="connsiteX10" fmla="*/ 38158 w 3359583"/>
              <a:gd name="connsiteY10" fmla="*/ 1264636 h 1302794"/>
              <a:gd name="connsiteX11" fmla="*/ 0 w 3359583"/>
              <a:gd name="connsiteY11" fmla="*/ 1172515 h 1302794"/>
              <a:gd name="connsiteX12" fmla="*/ 0 w 3359583"/>
              <a:gd name="connsiteY12" fmla="*/ 130279 h 1302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59583" h="1302794">
                <a:moveTo>
                  <a:pt x="0" y="130279"/>
                </a:moveTo>
                <a:cubicBezTo>
                  <a:pt x="0" y="95727"/>
                  <a:pt x="13726" y="62590"/>
                  <a:pt x="38158" y="38158"/>
                </a:cubicBezTo>
                <a:cubicBezTo>
                  <a:pt x="62590" y="13726"/>
                  <a:pt x="95727" y="0"/>
                  <a:pt x="130279" y="0"/>
                </a:cubicBezTo>
                <a:lnTo>
                  <a:pt x="3229304" y="0"/>
                </a:lnTo>
                <a:cubicBezTo>
                  <a:pt x="3263856" y="0"/>
                  <a:pt x="3296993" y="13726"/>
                  <a:pt x="3321425" y="38158"/>
                </a:cubicBezTo>
                <a:cubicBezTo>
                  <a:pt x="3345857" y="62590"/>
                  <a:pt x="3359583" y="95727"/>
                  <a:pt x="3359583" y="130279"/>
                </a:cubicBezTo>
                <a:lnTo>
                  <a:pt x="3359583" y="1172515"/>
                </a:lnTo>
                <a:cubicBezTo>
                  <a:pt x="3359583" y="1207067"/>
                  <a:pt x="3345857" y="1240204"/>
                  <a:pt x="3321425" y="1264636"/>
                </a:cubicBezTo>
                <a:cubicBezTo>
                  <a:pt x="3296993" y="1289068"/>
                  <a:pt x="3263856" y="1302794"/>
                  <a:pt x="3229304" y="1302794"/>
                </a:cubicBezTo>
                <a:lnTo>
                  <a:pt x="130279" y="1302794"/>
                </a:lnTo>
                <a:cubicBezTo>
                  <a:pt x="95727" y="1302794"/>
                  <a:pt x="62590" y="1289068"/>
                  <a:pt x="38158" y="1264636"/>
                </a:cubicBezTo>
                <a:cubicBezTo>
                  <a:pt x="13726" y="1240204"/>
                  <a:pt x="0" y="1207067"/>
                  <a:pt x="0" y="1172515"/>
                </a:cubicBezTo>
                <a:lnTo>
                  <a:pt x="0" y="13027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688" tIns="87688" rIns="87688" bIns="87688" numCol="1" spcCol="1270" anchor="ctr" anchorCtr="0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 НАПРАВЛЕНИИ УКАЗЫВАЮТСЯ:</a:t>
            </a:r>
          </a:p>
          <a:p>
            <a:pPr marL="109728" indent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Фамилия, имя, отчество наблюдателя;</a:t>
            </a:r>
          </a:p>
          <a:p>
            <a:pPr marL="109728" indent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Адрес его места жительства;</a:t>
            </a:r>
          </a:p>
          <a:p>
            <a:pPr marL="109728" indent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Номер избирательного участка, участка референдума, наименование комиссии, куда наблюдатель направляется; </a:t>
            </a:r>
          </a:p>
          <a:p>
            <a:pPr marL="109728" indent="0" algn="just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- Запись об отсутствии ограничений, предусмотренных п.4 ст. 30 федерального закона</a:t>
            </a:r>
          </a:p>
        </p:txBody>
      </p:sp>
      <p:sp>
        <p:nvSpPr>
          <p:cNvPr id="7" name="Объект 4"/>
          <p:cNvSpPr txBox="1">
            <a:spLocks/>
          </p:cNvSpPr>
          <p:nvPr/>
        </p:nvSpPr>
        <p:spPr>
          <a:xfrm>
            <a:off x="5220072" y="3789040"/>
            <a:ext cx="3609271" cy="2160240"/>
          </a:xfrm>
          <a:custGeom>
            <a:avLst/>
            <a:gdLst>
              <a:gd name="connsiteX0" fmla="*/ 0 w 3359583"/>
              <a:gd name="connsiteY0" fmla="*/ 130279 h 1302794"/>
              <a:gd name="connsiteX1" fmla="*/ 38158 w 3359583"/>
              <a:gd name="connsiteY1" fmla="*/ 38158 h 1302794"/>
              <a:gd name="connsiteX2" fmla="*/ 130279 w 3359583"/>
              <a:gd name="connsiteY2" fmla="*/ 0 h 1302794"/>
              <a:gd name="connsiteX3" fmla="*/ 3229304 w 3359583"/>
              <a:gd name="connsiteY3" fmla="*/ 0 h 1302794"/>
              <a:gd name="connsiteX4" fmla="*/ 3321425 w 3359583"/>
              <a:gd name="connsiteY4" fmla="*/ 38158 h 1302794"/>
              <a:gd name="connsiteX5" fmla="*/ 3359583 w 3359583"/>
              <a:gd name="connsiteY5" fmla="*/ 130279 h 1302794"/>
              <a:gd name="connsiteX6" fmla="*/ 3359583 w 3359583"/>
              <a:gd name="connsiteY6" fmla="*/ 1172515 h 1302794"/>
              <a:gd name="connsiteX7" fmla="*/ 3321425 w 3359583"/>
              <a:gd name="connsiteY7" fmla="*/ 1264636 h 1302794"/>
              <a:gd name="connsiteX8" fmla="*/ 3229304 w 3359583"/>
              <a:gd name="connsiteY8" fmla="*/ 1302794 h 1302794"/>
              <a:gd name="connsiteX9" fmla="*/ 130279 w 3359583"/>
              <a:gd name="connsiteY9" fmla="*/ 1302794 h 1302794"/>
              <a:gd name="connsiteX10" fmla="*/ 38158 w 3359583"/>
              <a:gd name="connsiteY10" fmla="*/ 1264636 h 1302794"/>
              <a:gd name="connsiteX11" fmla="*/ 0 w 3359583"/>
              <a:gd name="connsiteY11" fmla="*/ 1172515 h 1302794"/>
              <a:gd name="connsiteX12" fmla="*/ 0 w 3359583"/>
              <a:gd name="connsiteY12" fmla="*/ 130279 h 1302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59583" h="1302794">
                <a:moveTo>
                  <a:pt x="0" y="130279"/>
                </a:moveTo>
                <a:cubicBezTo>
                  <a:pt x="0" y="95727"/>
                  <a:pt x="13726" y="62590"/>
                  <a:pt x="38158" y="38158"/>
                </a:cubicBezTo>
                <a:cubicBezTo>
                  <a:pt x="62590" y="13726"/>
                  <a:pt x="95727" y="0"/>
                  <a:pt x="130279" y="0"/>
                </a:cubicBezTo>
                <a:lnTo>
                  <a:pt x="3229304" y="0"/>
                </a:lnTo>
                <a:cubicBezTo>
                  <a:pt x="3263856" y="0"/>
                  <a:pt x="3296993" y="13726"/>
                  <a:pt x="3321425" y="38158"/>
                </a:cubicBezTo>
                <a:cubicBezTo>
                  <a:pt x="3345857" y="62590"/>
                  <a:pt x="3359583" y="95727"/>
                  <a:pt x="3359583" y="130279"/>
                </a:cubicBezTo>
                <a:lnTo>
                  <a:pt x="3359583" y="1172515"/>
                </a:lnTo>
                <a:cubicBezTo>
                  <a:pt x="3359583" y="1207067"/>
                  <a:pt x="3345857" y="1240204"/>
                  <a:pt x="3321425" y="1264636"/>
                </a:cubicBezTo>
                <a:cubicBezTo>
                  <a:pt x="3296993" y="1289068"/>
                  <a:pt x="3263856" y="1302794"/>
                  <a:pt x="3229304" y="1302794"/>
                </a:cubicBezTo>
                <a:lnTo>
                  <a:pt x="130279" y="1302794"/>
                </a:lnTo>
                <a:cubicBezTo>
                  <a:pt x="95727" y="1302794"/>
                  <a:pt x="62590" y="1289068"/>
                  <a:pt x="38158" y="1264636"/>
                </a:cubicBezTo>
                <a:cubicBezTo>
                  <a:pt x="13726" y="1240204"/>
                  <a:pt x="0" y="1207067"/>
                  <a:pt x="0" y="1172515"/>
                </a:cubicBezTo>
                <a:lnTo>
                  <a:pt x="0" y="13027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7688" tIns="87688" rIns="87688" bIns="87688" numCol="1" spcCol="1270" anchor="ctr" anchorCtr="0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НАПРАВЛЕНИЕ 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ДЕЙСТВИТЕЛЬНО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ПРИ ПРЕДЪЯВЛЕНИИ 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ПАСПОРТА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ИЛИ ДОКУМЕНТА, ЗАМЕЩАЮЩЕГО ПАСПОРТ ГРАЖДАНИНА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270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9303</TotalTime>
  <Words>1065</Words>
  <Application>Microsoft Office PowerPoint</Application>
  <PresentationFormat>Экран (4:3)</PresentationFormat>
  <Paragraphs>113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Городская</vt:lpstr>
      <vt:lpstr>Правовая основа  деятельности  наблюдателей на выборах</vt:lpstr>
      <vt:lpstr>НАБЛЮДАТЕЛЬ</vt:lpstr>
      <vt:lpstr>НАБЛЮДАТЕЛЬ</vt:lpstr>
      <vt:lpstr>КЕМ НАЗНАЧАЕТСЯ НАБЛЮДАТЕЛЬ</vt:lpstr>
      <vt:lpstr>КОЛИЧЕСТВО  НАБЛЮДАТЕЛЕЙ</vt:lpstr>
      <vt:lpstr>МЕЖДУНАРОДНЫЕ  НАБЛЮДАТЕЛИ</vt:lpstr>
      <vt:lpstr>НАБЛЮДАТЕЛЯМИ  НЕ МОГУТ БЫТЬ:</vt:lpstr>
      <vt:lpstr>ПОДТВЕРЖДЕНИЕ  ПОЛНОМОЧИЙ НАБЛЮДАТЕЛЯ</vt:lpstr>
      <vt:lpstr>ПОДТВЕРЖДЕНИЕ  ПОЛНОМОЧИЙ НАБЛЮДАТЕЛЯ</vt:lpstr>
      <vt:lpstr>ПЕРИОД РАБОТЫ</vt:lpstr>
      <vt:lpstr>НАБЛЮДАТЕЛИ ВПРАВЕ</vt:lpstr>
      <vt:lpstr>НАБЛЮДАТЕЛИ ВПРАВЕ</vt:lpstr>
      <vt:lpstr>НАБЛЮДАТЕЛИ ВПРАВЕ</vt:lpstr>
      <vt:lpstr>НАБЛЮДАТЕЛИ ВПРАВЕ</vt:lpstr>
      <vt:lpstr>НАБЛЮДАТЕЛИ НЕ ВПРАВЕ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Информационное  обеспечение выборов</dc:title>
  <dc:creator>ivanov_ag</dc:creator>
  <cp:lastModifiedBy>47</cp:lastModifiedBy>
  <cp:revision>334</cp:revision>
  <cp:lastPrinted>2022-03-31T08:29:55Z</cp:lastPrinted>
  <dcterms:created xsi:type="dcterms:W3CDTF">2021-03-18T10:20:52Z</dcterms:created>
  <dcterms:modified xsi:type="dcterms:W3CDTF">2022-05-18T14:58:36Z</dcterms:modified>
</cp:coreProperties>
</file>