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7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B85C9F-07E0-4959-BCB4-CAFDA76F220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1412776"/>
            <a:ext cx="8458200" cy="1470025"/>
          </a:xfrm>
        </p:spPr>
        <p:txBody>
          <a:bodyPr/>
          <a:lstStyle/>
          <a:p>
            <a:r>
              <a:rPr lang="ru-RU" dirty="0"/>
              <a:t>Порядок и сроки рассмотрения  </a:t>
            </a:r>
            <a:br>
              <a:rPr lang="ru-RU" dirty="0"/>
            </a:br>
            <a:r>
              <a:rPr lang="ru-RU" dirty="0"/>
              <a:t>письменных обращений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68924"/>
            <a:ext cx="5616624" cy="17526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12.06.2002 № 67-ФЗ «Об основных гарантиях избирательных прав и права на участие в референдуме граждан Российской Федерации»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9920" cy="980728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58329"/>
            <a:ext cx="7344816" cy="1446535"/>
          </a:xfrm>
        </p:spPr>
        <p:txBody>
          <a:bodyPr>
            <a:noAutofit/>
          </a:bodyPr>
          <a:lstStyle/>
          <a:p>
            <a:r>
              <a:rPr lang="ru-RU" sz="2800" b="1" dirty="0"/>
              <a:t>Жалоба подается в комиссию, уполномоченную на ее рассмотрение: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152" y="4625767"/>
            <a:ext cx="8394344" cy="148220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/>
          </a:p>
          <a:p>
            <a:pPr marL="109728" indent="0">
              <a:buNone/>
            </a:pPr>
            <a:r>
              <a:rPr lang="ru-RU" sz="1600" dirty="0"/>
              <a:t>Жалоба может быть подана лично или иными способами, обеспечивающими получение жалобы до истечения сроков, предусмотренных п. 2 ст. 78 Федерального закона № 67-ФЗ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E977D5A-FD80-4A76-90B4-5C9F0B03A963}"/>
              </a:ext>
            </a:extLst>
          </p:cNvPr>
          <p:cNvSpPr/>
          <p:nvPr/>
        </p:nvSpPr>
        <p:spPr>
          <a:xfrm>
            <a:off x="276176" y="2204864"/>
            <a:ext cx="8469320" cy="8018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2"/>
                </a:solidFill>
              </a:rPr>
              <a:t>непосредственно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1803CD9-8981-4FF6-BA81-B8CD6433A073}"/>
              </a:ext>
            </a:extLst>
          </p:cNvPr>
          <p:cNvSpPr/>
          <p:nvPr/>
        </p:nvSpPr>
        <p:spPr>
          <a:xfrm>
            <a:off x="297886" y="3376542"/>
            <a:ext cx="8469320" cy="8304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2"/>
                </a:solidFill>
              </a:rPr>
              <a:t>через комиссию, решения или действия (бездействие) которой обжалуется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416824" cy="108012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При рассмотрении жалобы на решения нижестоящих избирательных комиссий принимается одно из решений: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A92F92-1165-41DF-9B13-6D985E0A5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оставить жалобу без удовлетворения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отменить обжалуемое решение полностью или в части (признать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незаконными действия (бездействие)) и принять решение по существу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отменить обжалуемое решение полностью или в части (признать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незаконными действия (бездействие)), обязав нижестоящую комиссию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повторно рассмотреть вопрос и принять решение по существу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п. 6 ст. 75 Федерального закона № 67-ФЗ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  <a:p>
            <a:pPr marL="109728" indent="0">
              <a:buNone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случае 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принятия жалобы к рассмотрению судом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обращения того же заявителя с аналогичной жалобой в соответствующую избирательную комиссию, 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комиссия приостанавливает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рассмотрение жалобы до вступления решения суда 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законную силу</a:t>
            </a:r>
            <a:br>
              <a:rPr lang="ru-RU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sz="14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1400" b="0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п. 9 ст. 75 Федерального закона № 67-ФЗ</a:t>
            </a:r>
            <a:r>
              <a:rPr lang="ru-RU" sz="1400" dirty="0"/>
              <a:t> </a:t>
            </a:r>
            <a:br>
              <a:rPr lang="ru-RU" sz="1100" dirty="0"/>
            </a:br>
            <a:endParaRPr lang="ru-RU" sz="1100" dirty="0"/>
          </a:p>
        </p:txBody>
      </p:sp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6929AE43-3A3D-40DC-A730-0E45A16D8800}"/>
              </a:ext>
            </a:extLst>
          </p:cNvPr>
          <p:cNvSpPr/>
          <p:nvPr/>
        </p:nvSpPr>
        <p:spPr>
          <a:xfrm>
            <a:off x="539552" y="2298546"/>
            <a:ext cx="144016" cy="144016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2ECD0046-EE8A-4B46-9E81-778C94A8D2E5}"/>
              </a:ext>
            </a:extLst>
          </p:cNvPr>
          <p:cNvSpPr/>
          <p:nvPr/>
        </p:nvSpPr>
        <p:spPr>
          <a:xfrm>
            <a:off x="539552" y="2824276"/>
            <a:ext cx="144016" cy="144016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>
            <a:extLst>
              <a:ext uri="{FF2B5EF4-FFF2-40B4-BE49-F238E27FC236}">
                <a16:creationId xmlns:a16="http://schemas.microsoft.com/office/drawing/2014/main" id="{5D261F81-8354-4658-ADD5-A39A3E7B5A17}"/>
              </a:ext>
            </a:extLst>
          </p:cNvPr>
          <p:cNvSpPr/>
          <p:nvPr/>
        </p:nvSpPr>
        <p:spPr>
          <a:xfrm>
            <a:off x="539552" y="3645024"/>
            <a:ext cx="144016" cy="144016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64F04779-6E0E-4054-B4A4-4BC82D8B1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55803"/>
              </p:ext>
            </p:extLst>
          </p:nvPr>
        </p:nvGraphicFramePr>
        <p:xfrm>
          <a:off x="428596" y="1052736"/>
          <a:ext cx="8535892" cy="56844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67946">
                  <a:extLst>
                    <a:ext uri="{9D8B030D-6E8A-4147-A177-3AD203B41FA5}">
                      <a16:colId xmlns:a16="http://schemas.microsoft.com/office/drawing/2014/main" val="1588811770"/>
                    </a:ext>
                  </a:extLst>
                </a:gridCol>
                <a:gridCol w="4267946">
                  <a:extLst>
                    <a:ext uri="{9D8B030D-6E8A-4147-A177-3AD203B41FA5}">
                      <a16:colId xmlns:a16="http://schemas.microsoft.com/office/drawing/2014/main" val="1060322159"/>
                    </a:ext>
                  </a:extLst>
                </a:gridCol>
              </a:tblGrid>
              <a:tr h="588231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ЖАЛОБА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МОЖЕТ БЫТЬ ПОДАНА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53358"/>
                  </a:ext>
                </a:extLst>
              </a:tr>
              <a:tr h="534929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решение комиссии о регистрации,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 отказе в регистрации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суд в течение 10 дней со дня принятия</a:t>
                      </a:r>
                      <a:br>
                        <a:rPr lang="ru-RU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обжалуемого решения</a:t>
                      </a:r>
                      <a:endParaRPr lang="ru-RU" sz="1400" b="1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505187"/>
                  </a:ext>
                </a:extLst>
              </a:tr>
              <a:tr h="851925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решение комиссии об отказе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регистрации кандидата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соответствующую избирательную комиссию в течение 5 дней со дня принятия обжалуемого решения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0119296"/>
                  </a:ext>
                </a:extLst>
              </a:tr>
              <a:tr h="1010422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решение комиссии об отказе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регистрации кандидата в случае его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обжалования в вышестоящую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избирательную комиссию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суд в течение 5 дней со дня принятия соответствующей комиссией решения об оставлении жалобы без удовлетворения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916358"/>
                  </a:ext>
                </a:extLst>
              </a:tr>
              <a:tr h="1349471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решение, действие (бездействие)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избирательной комиссии по иным кроме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отказа в регистрации кандидата вопросам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соответствующую избирательную комиссию в течение 15 дней, после завершения избирательной кампании – в течение 30 дней со дня принятия обжалуемого решения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139900"/>
                  </a:ext>
                </a:extLst>
              </a:tr>
              <a:tr h="1349471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решение избирательной комиссии,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принятое в соответствии с п. 6 и п. 7 ст. 75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Федерального закона №67-ФЗ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период избирательной кампании в течение 5 дней со дня принятия обжалуемого решения, после завершения избирательной кампании – в течение 15 дней со дня принятия обжалуемого решения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80363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9F5F594-000F-41A4-8146-29B574BE97D1}"/>
              </a:ext>
            </a:extLst>
          </p:cNvPr>
          <p:cNvSpPr txBox="1">
            <a:spLocks/>
          </p:cNvSpPr>
          <p:nvPr/>
        </p:nvSpPr>
        <p:spPr>
          <a:xfrm>
            <a:off x="1609671" y="332656"/>
            <a:ext cx="7211144" cy="72008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Сроки подачи жалоб: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E895A64-916C-4C40-9F50-4C2495444A07}"/>
              </a:ext>
            </a:extLst>
          </p:cNvPr>
          <p:cNvSpPr txBox="1">
            <a:spLocks/>
          </p:cNvSpPr>
          <p:nvPr/>
        </p:nvSpPr>
        <p:spPr>
          <a:xfrm>
            <a:off x="1403648" y="692696"/>
            <a:ext cx="7211144" cy="72008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Сроки рассмотрения жалоб:</a:t>
            </a:r>
            <a:endParaRPr lang="ru-RU" sz="3600" dirty="0"/>
          </a:p>
        </p:txBody>
      </p:sp>
      <p:graphicFrame>
        <p:nvGraphicFramePr>
          <p:cNvPr id="2" name="Таблица 5">
            <a:extLst>
              <a:ext uri="{FF2B5EF4-FFF2-40B4-BE49-F238E27FC236}">
                <a16:creationId xmlns:a16="http://schemas.microsoft.com/office/drawing/2014/main" id="{346D9631-F2B3-474C-B91B-A604FF256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21130"/>
              </p:ext>
            </p:extLst>
          </p:nvPr>
        </p:nvGraphicFramePr>
        <p:xfrm>
          <a:off x="529208" y="1397000"/>
          <a:ext cx="8363272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888503028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1352590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ЖАЛОБА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ДОЛЖНА БЫТЬ РАССМОТРЕНА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0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поступившая до дня голосования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пятидневный срок, но не позднее дня,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предшествующего дню голосования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715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поступившая в день, предшествующий дню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голосования или в день, следующий за днем голосования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немедленно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28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случае необходимости дополнительной проверки по фактам, содержащимся в жалобе 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десятидневный срок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48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решение УИК об отклонении заявления о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включении гражданина Российской Федерации в список избирателей, о любой ошибке или неточности в сведениях о нем, внесенных в список избирателей на выборах депутатов ГДФСРФ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трехдневный срок, за три и менее дня до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дня голосования и в день голосования -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немедленно</a:t>
                      </a:r>
                      <a:endParaRPr lang="ru-RU" sz="16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844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211144" cy="1301080"/>
          </a:xfrm>
        </p:spPr>
        <p:txBody>
          <a:bodyPr>
            <a:noAutofit/>
          </a:bodyPr>
          <a:lstStyle/>
          <a:p>
            <a:r>
              <a:rPr lang="ru-RU" sz="3600" b="1" dirty="0"/>
              <a:t>Сроки не подлежат восстановлению:</a:t>
            </a:r>
            <a:endParaRPr lang="ru-RU" sz="3600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F11F2561-2F89-4075-A7BD-760A14EEB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81418"/>
              </p:ext>
            </p:extLst>
          </p:nvPr>
        </p:nvGraphicFramePr>
        <p:xfrm>
          <a:off x="457200" y="2060849"/>
          <a:ext cx="8229600" cy="439248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88094258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88223942"/>
                    </a:ext>
                  </a:extLst>
                </a:gridCol>
              </a:tblGrid>
              <a:tr h="962948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ЖАЛОБА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МОЖЕТ БЫТЬ ПОДАНА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61600"/>
                  </a:ext>
                </a:extLst>
              </a:tr>
              <a:tr h="96294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на решение комиссии о регистрации, об отказе  в регистрации кандидата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 суд в течение 10 дней со дня принятия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10223"/>
                  </a:ext>
                </a:extLst>
              </a:tr>
              <a:tr h="110571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на решение комиссии об отказе в регистрации кандидата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 соответствующую избирательную комиссию в течение 5 дней со дня принятия решения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503371"/>
                  </a:ext>
                </a:extLst>
              </a:tr>
              <a:tr h="1360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на решение об отказе  в регистрации кандидата в случае его обжалования в вышестоящую комиссию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 суд в течение 5 дней со дня принятия решения об оставлении жалобы без удовлетворения</a:t>
                      </a:r>
                      <a:endParaRPr lang="ru-RU" sz="1400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4586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779096" cy="1066800"/>
          </a:xfrm>
        </p:spPr>
        <p:txBody>
          <a:bodyPr>
            <a:noAutofit/>
          </a:bodyPr>
          <a:lstStyle/>
          <a:p>
            <a:r>
              <a:rPr lang="ru-RU" sz="2400" b="1" dirty="0"/>
              <a:t>Рабочая группа по рассмотрению жалоб: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0505" y="1268760"/>
            <a:ext cx="8507288" cy="5506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В состав рабочей группы могут входить:</a:t>
            </a:r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D06E671-3FD0-4A79-B34E-1274FC373BB7}"/>
              </a:ext>
            </a:extLst>
          </p:cNvPr>
          <p:cNvSpPr/>
          <p:nvPr/>
        </p:nvSpPr>
        <p:spPr>
          <a:xfrm>
            <a:off x="297869" y="1774054"/>
            <a:ext cx="5029722" cy="5615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Члены комиссии с правом решающего голоса</a:t>
            </a:r>
            <a:endParaRPr lang="ru-RU" b="1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3191579-1E9C-494B-8758-5F3823C9C4B2}"/>
              </a:ext>
            </a:extLst>
          </p:cNvPr>
          <p:cNvSpPr/>
          <p:nvPr/>
        </p:nvSpPr>
        <p:spPr>
          <a:xfrm>
            <a:off x="297869" y="2463550"/>
            <a:ext cx="5004063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Работники аппарата комиссии</a:t>
            </a:r>
            <a:endParaRPr lang="ru-RU" b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572FA01-BCF3-484D-8DA4-9EE2312EA385}"/>
              </a:ext>
            </a:extLst>
          </p:cNvPr>
          <p:cNvSpPr/>
          <p:nvPr/>
        </p:nvSpPr>
        <p:spPr>
          <a:xfrm>
            <a:off x="286027" y="3066025"/>
            <a:ext cx="5004062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Специалисты, эксперты</a:t>
            </a:r>
            <a:endParaRPr lang="ru-RU" b="1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D40D2E31-AAE2-4586-94D0-058457DABCE7}"/>
              </a:ext>
            </a:extLst>
          </p:cNvPr>
          <p:cNvSpPr/>
          <p:nvPr/>
        </p:nvSpPr>
        <p:spPr>
          <a:xfrm>
            <a:off x="286027" y="3700303"/>
            <a:ext cx="4978404" cy="51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Представители правоохранительных органов</a:t>
            </a:r>
            <a:endParaRPr lang="ru-RU" b="1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F182BA84-9F61-42FD-9D2E-75D2F6CA12F8}"/>
              </a:ext>
            </a:extLst>
          </p:cNvPr>
          <p:cNvSpPr/>
          <p:nvPr/>
        </p:nvSpPr>
        <p:spPr>
          <a:xfrm>
            <a:off x="297869" y="4516947"/>
            <a:ext cx="8507288" cy="2008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рассмотрении жалобы на заседание Рабочей группы приглашаются заинтересованные стороны – автор жалобы и представитель комиссии или должностное лицо, чьи решения и действия (бездействие) обжалуются, члены избирательной комиссии. В заседании вправе участвовать представители заинтересованных сторон. </a:t>
            </a:r>
            <a:endParaRPr lang="ru-RU" sz="16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584A572-D54B-4D8B-8FF2-500F37A1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11" y="1774053"/>
            <a:ext cx="3567884" cy="24403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F889446-8D96-4B35-9132-41E3B8A8B984}"/>
              </a:ext>
            </a:extLst>
          </p:cNvPr>
          <p:cNvSpPr txBox="1">
            <a:spLocks/>
          </p:cNvSpPr>
          <p:nvPr/>
        </p:nvSpPr>
        <p:spPr>
          <a:xfrm>
            <a:off x="1619672" y="764704"/>
            <a:ext cx="6779096" cy="70676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Решения по жалобам: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E4AE4A-6DE6-4951-A07A-3E08703A014A}"/>
              </a:ext>
            </a:extLst>
          </p:cNvPr>
          <p:cNvSpPr txBox="1"/>
          <p:nvPr/>
        </p:nvSpPr>
        <p:spPr>
          <a:xfrm>
            <a:off x="428596" y="1729877"/>
            <a:ext cx="8463884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/>
              <a:t>Помимо случаев, предусмотренных пунктом 6 статьи 75 Федерального закона 67-ФЗ, комиссии вправе дополнительно принимать следующие решения:</a:t>
            </a:r>
          </a:p>
          <a:p>
            <a:endParaRPr lang="ru-RU" sz="1600" dirty="0"/>
          </a:p>
          <a:p>
            <a:r>
              <a:rPr lang="ru-RU" sz="1600" dirty="0"/>
              <a:t>• об указании нижестоящей комиссии на необходимость неукоснительного соблюдения законодательства Российской Федерации о выборах в целях недопущения нарушений прав и законных интересов граждан Российской Федерации;</a:t>
            </a:r>
          </a:p>
          <a:p>
            <a:endParaRPr lang="ru-RU" sz="1600" dirty="0"/>
          </a:p>
          <a:p>
            <a:r>
              <a:rPr lang="ru-RU" sz="1600" dirty="0"/>
              <a:t>•  о возложении на нижестоящую избирательную комиссию обязанности провести анализ работы соответствующих избирательных комиссий и рассмотреть вопрос о привлечении лиц, допустивших нарушения законодательства о выборах, к установленной ответственности в рамках своей компетенции;</a:t>
            </a:r>
          </a:p>
          <a:p>
            <a:endParaRPr lang="ru-RU" sz="1600" dirty="0"/>
          </a:p>
          <a:p>
            <a:r>
              <a:rPr lang="ru-RU" sz="1600" dirty="0"/>
              <a:t>•  о направлении имеющихся в распоряжении комиссии материалов, содержащих признаки правонарушений, в правоохранительные органы для проведения проверки в соответствии с компетенцией.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ACAD84-10D0-4F90-AC3D-1CF90FCCED1D}"/>
              </a:ext>
            </a:extLst>
          </p:cNvPr>
          <p:cNvSpPr/>
          <p:nvPr/>
        </p:nvSpPr>
        <p:spPr>
          <a:xfrm>
            <a:off x="460142" y="2967335"/>
            <a:ext cx="8223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42A3A4-E9E2-4A4C-82D9-5CB5FA1BB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123759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3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9352</TotalTime>
  <Words>757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Порядок и сроки рассмотрения   письменных обращений</vt:lpstr>
      <vt:lpstr>Жалоба подается в комиссию, уполномоченную на ее рассмотрение: </vt:lpstr>
      <vt:lpstr>При рассмотрении жалобы на решения нижестоящих избирательных комиссий принимается одно из решений:</vt:lpstr>
      <vt:lpstr>Презентация PowerPoint</vt:lpstr>
      <vt:lpstr>Презентация PowerPoint</vt:lpstr>
      <vt:lpstr>Сроки не подлежат восстановлению:</vt:lpstr>
      <vt:lpstr>Рабочая группа по рассмотрению жалоб: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 обеспечение выборов</dc:title>
  <dc:creator>ivanov_ag</dc:creator>
  <cp:lastModifiedBy>47</cp:lastModifiedBy>
  <cp:revision>304</cp:revision>
  <dcterms:created xsi:type="dcterms:W3CDTF">2021-03-18T10:20:52Z</dcterms:created>
  <dcterms:modified xsi:type="dcterms:W3CDTF">2022-04-13T12:06:57Z</dcterms:modified>
</cp:coreProperties>
</file>